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 id="2147483648" r:id="rId2"/>
  </p:sldMasterIdLst>
  <p:notesMasterIdLst>
    <p:notesMasterId r:id="rId37"/>
  </p:notesMasterIdLst>
  <p:sldIdLst>
    <p:sldId id="257" r:id="rId3"/>
    <p:sldId id="374" r:id="rId4"/>
    <p:sldId id="534" r:id="rId5"/>
    <p:sldId id="542" r:id="rId6"/>
    <p:sldId id="574" r:id="rId7"/>
    <p:sldId id="536" r:id="rId8"/>
    <p:sldId id="543" r:id="rId9"/>
    <p:sldId id="575" r:id="rId10"/>
    <p:sldId id="545" r:id="rId11"/>
    <p:sldId id="544" r:id="rId12"/>
    <p:sldId id="546" r:id="rId13"/>
    <p:sldId id="566" r:id="rId14"/>
    <p:sldId id="541" r:id="rId15"/>
    <p:sldId id="576" r:id="rId16"/>
    <p:sldId id="565" r:id="rId17"/>
    <p:sldId id="564" r:id="rId18"/>
    <p:sldId id="567" r:id="rId19"/>
    <p:sldId id="562" r:id="rId20"/>
    <p:sldId id="568" r:id="rId21"/>
    <p:sldId id="560" r:id="rId22"/>
    <p:sldId id="559" r:id="rId23"/>
    <p:sldId id="569" r:id="rId24"/>
    <p:sldId id="570" r:id="rId25"/>
    <p:sldId id="571" r:id="rId26"/>
    <p:sldId id="572" r:id="rId27"/>
    <p:sldId id="539" r:id="rId28"/>
    <p:sldId id="537" r:id="rId29"/>
    <p:sldId id="553" r:id="rId30"/>
    <p:sldId id="552" r:id="rId31"/>
    <p:sldId id="573" r:id="rId32"/>
    <p:sldId id="551" r:id="rId33"/>
    <p:sldId id="455" r:id="rId34"/>
    <p:sldId id="456" r:id="rId35"/>
    <p:sldId id="45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8A7"/>
    <a:srgbClr val="DFB160"/>
    <a:srgbClr val="34586E"/>
    <a:srgbClr val="4D4D4D"/>
    <a:srgbClr val="BFBFBF"/>
    <a:srgbClr val="F2F2F2"/>
    <a:srgbClr val="CB594F"/>
    <a:srgbClr val="F0B042"/>
    <a:srgbClr val="516F83"/>
    <a:srgbClr val="729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02" autoAdjust="0"/>
  </p:normalViewPr>
  <p:slideViewPr>
    <p:cSldViewPr snapToGrid="0">
      <p:cViewPr varScale="1">
        <p:scale>
          <a:sx n="77" d="100"/>
          <a:sy n="77" d="100"/>
        </p:scale>
        <p:origin x="187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4E9CDC-1ECB-4433-8BFD-06BA5714411D}"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8E9C9-E192-4452-A0DF-42106533455F}" type="slidenum">
              <a:rPr lang="en-US" smtClean="0"/>
              <a:t>‹#›</a:t>
            </a:fld>
            <a:endParaRPr lang="en-US"/>
          </a:p>
        </p:txBody>
      </p:sp>
    </p:spTree>
    <p:extLst>
      <p:ext uri="{BB962C8B-B14F-4D97-AF65-F5344CB8AC3E}">
        <p14:creationId xmlns:p14="http://schemas.microsoft.com/office/powerpoint/2010/main" val="52468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Okay, it looks like we’re ready to get started. </a:t>
            </a:r>
            <a:r>
              <a:rPr lang="en-US" baseline="0" dirty="0"/>
              <a:t>Thank you all for joining us for today’s Virtual Town Hall on Employment Readiness in DOC, </a:t>
            </a:r>
            <a:r>
              <a:rPr lang="en-US" sz="1200" b="0" i="0" u="none" strike="noStrike" kern="1200" dirty="0">
                <a:solidFill>
                  <a:schemeClr val="tx1"/>
                </a:solidFill>
                <a:effectLst/>
                <a:latin typeface="+mn-lt"/>
                <a:ea typeface="+mn-ea"/>
                <a:cs typeface="+mn-cs"/>
              </a:rPr>
              <a:t>where we’ll be discussing the ways our agency actively seek out ways to promote collaboration and employment opportunities for individuals returning to the community from incarceration, and how they can be a valuable addition to the workforce.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t>
            </a:r>
          </a:p>
          <a:p>
            <a:r>
              <a:rPr lang="en-US" baseline="0" dirty="0"/>
              <a:t>My name is Zack Osell and I’ll be moderating today’s event. I’m a communications specialist in the Office of Public Affairs and one of the key responsibilities in my position is stakeholder engagement.</a:t>
            </a:r>
            <a:endParaRPr lang="en-US" dirty="0"/>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Before we move on, I want to go over one of the features we’re using today in Zoom Webinar – you should see a Question and Answer icon near the bottom of your screen. we’ll be looking at all questions submitted using this feature throughout today’s webinar, and we will have time near the end to open up the floor to our panelists to answer some of the questions that we receive. </a:t>
            </a:r>
            <a:r>
              <a:rPr lang="en-US" baseline="0" dirty="0"/>
              <a:t>I also want to note that today’s session will be recorded and shared at a later date for those who are unable to attend today’s live event. As we’ve done in the past, we will post an FAQ document on our public website after the event that addresses the questions we don’t get to today.</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That’s all for me, I’m now going to turn it over to Secretary Carr for his opening remarks and some more information about our panel members for today’s topic.</a:t>
            </a:r>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628E9C9-E192-4452-A0DF-42106533455F}" type="slidenum">
              <a:rPr lang="en-US" smtClean="0"/>
              <a:t>1</a:t>
            </a:fld>
            <a:endParaRPr lang="en-US"/>
          </a:p>
        </p:txBody>
      </p:sp>
    </p:spTree>
    <p:extLst>
      <p:ext uri="{BB962C8B-B14F-4D97-AF65-F5344CB8AC3E}">
        <p14:creationId xmlns:p14="http://schemas.microsoft.com/office/powerpoint/2010/main" val="53305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12</a:t>
            </a:fld>
            <a:endParaRPr lang="en-US"/>
          </a:p>
        </p:txBody>
      </p:sp>
    </p:spTree>
    <p:extLst>
      <p:ext uri="{BB962C8B-B14F-4D97-AF65-F5344CB8AC3E}">
        <p14:creationId xmlns:p14="http://schemas.microsoft.com/office/powerpoint/2010/main" val="363389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thank you DAI panelists. Next, we have the privilege of hearing from Katie Barry, who is a human resources and production manager for Staffing Synergies. She’ll be talking about some of her experiences partnering with the DOC through work release. Katie, you can go ahead whenever you’re ready. </a:t>
            </a:r>
          </a:p>
        </p:txBody>
      </p:sp>
      <p:sp>
        <p:nvSpPr>
          <p:cNvPr id="4" name="Slide Number Placeholder 3"/>
          <p:cNvSpPr>
            <a:spLocks noGrp="1"/>
          </p:cNvSpPr>
          <p:nvPr>
            <p:ph type="sldNum" sz="quarter" idx="5"/>
          </p:nvPr>
        </p:nvSpPr>
        <p:spPr/>
        <p:txBody>
          <a:bodyPr/>
          <a:lstStyle/>
          <a:p>
            <a:fld id="{B628E9C9-E192-4452-A0DF-42106533455F}" type="slidenum">
              <a:rPr lang="en-US" smtClean="0"/>
              <a:t>13</a:t>
            </a:fld>
            <a:endParaRPr lang="en-US"/>
          </a:p>
        </p:txBody>
      </p:sp>
    </p:spTree>
    <p:extLst>
      <p:ext uri="{BB962C8B-B14F-4D97-AF65-F5344CB8AC3E}">
        <p14:creationId xmlns:p14="http://schemas.microsoft.com/office/powerpoint/2010/main" val="385589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Katie. Next, we’ll be hearing from Becky Heth, who is the Employment Program Manager within DOC’s Reentry Unit. Becky, I’ll let you take over. </a:t>
            </a:r>
          </a:p>
        </p:txBody>
      </p:sp>
      <p:sp>
        <p:nvSpPr>
          <p:cNvPr id="4" name="Slide Number Placeholder 3"/>
          <p:cNvSpPr>
            <a:spLocks noGrp="1"/>
          </p:cNvSpPr>
          <p:nvPr>
            <p:ph type="sldNum" sz="quarter" idx="5"/>
          </p:nvPr>
        </p:nvSpPr>
        <p:spPr/>
        <p:txBody>
          <a:bodyPr/>
          <a:lstStyle/>
          <a:p>
            <a:fld id="{B628E9C9-E192-4452-A0DF-42106533455F}" type="slidenum">
              <a:rPr lang="en-US" smtClean="0"/>
              <a:t>14</a:t>
            </a:fld>
            <a:endParaRPr lang="en-US"/>
          </a:p>
        </p:txBody>
      </p:sp>
    </p:spTree>
    <p:extLst>
      <p:ext uri="{BB962C8B-B14F-4D97-AF65-F5344CB8AC3E}">
        <p14:creationId xmlns:p14="http://schemas.microsoft.com/office/powerpoint/2010/main" val="2500744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Reentry has purchased three Mobile Training Classrooms in collaboration with DWD noted by asterisk These labs have been placed at medium security prisons inside the perimeter fence for training in high demand fields.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These mobile classrooms are inside the perimeter fence in medium security prisons.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providing additional capacity to train PIOC in high demand fields which will aide them in securing employment upon release.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Last year the CNC Operator Mobile lab pictured here, was delivered to Jackson Correctional Institution and instruction will begin next month.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n-lt"/>
                <a:ea typeface="+mn-ea"/>
                <a:cs typeface="+mn-cs"/>
              </a:rPr>
              <a:t>Lastly DOC contracts with the local technical college for onsite instruction.</a:t>
            </a:r>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15</a:t>
            </a:fld>
            <a:endParaRPr lang="en-US"/>
          </a:p>
        </p:txBody>
      </p:sp>
    </p:spTree>
    <p:extLst>
      <p:ext uri="{BB962C8B-B14F-4D97-AF65-F5344CB8AC3E}">
        <p14:creationId xmlns:p14="http://schemas.microsoft.com/office/powerpoint/2010/main" val="404807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DFB160"/>
              </a:buClr>
            </a:pPr>
            <a:r>
              <a:rPr lang="en-US">
                <a:latin typeface="+mn-lt"/>
              </a:rPr>
              <a:t>During the past 5+ years, WIDOC has expanded on its existing programming to offer several short-term CTE training opportunities to better prepare persons in our care for employment in high-demand fields. WIDOC contracts with local WTCS member colleges to provide these training academies, which often occur on campus through Study Release and culminate in the individual earning a technical diploma or certificate within the span of approximately 2-4 months. </a:t>
            </a:r>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16</a:t>
            </a:fld>
            <a:endParaRPr lang="en-US"/>
          </a:p>
        </p:txBody>
      </p:sp>
    </p:spTree>
    <p:extLst>
      <p:ext uri="{BB962C8B-B14F-4D97-AF65-F5344CB8AC3E}">
        <p14:creationId xmlns:p14="http://schemas.microsoft.com/office/powerpoint/2010/main" val="1105490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DFB160"/>
              </a:buClr>
            </a:pPr>
            <a:r>
              <a:rPr lang="en-US">
                <a:latin typeface="+mn-lt"/>
              </a:rPr>
              <a:t>During the past 5+ years, WIDOC has expanded on its existing programming to offer several short-term CTE training opportunities to better prepare persons in our care for employment in high-demand fields. WIDOC contracts with local WTCS member colleges to provide these training academies, which often occur on campus through Study Release and culminate in the individual earning a technical diploma or certificate within the span of approximately 2-4 months. </a:t>
            </a:r>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17</a:t>
            </a:fld>
            <a:endParaRPr lang="en-US"/>
          </a:p>
        </p:txBody>
      </p:sp>
    </p:spTree>
    <p:extLst>
      <p:ext uri="{BB962C8B-B14F-4D97-AF65-F5344CB8AC3E}">
        <p14:creationId xmlns:p14="http://schemas.microsoft.com/office/powerpoint/2010/main" val="2135223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443E24-852B-41C3-BBFF-ECF225F6D1B5}" type="slidenum">
              <a:rPr lang="en-US" smtClean="0"/>
              <a:t>18</a:t>
            </a:fld>
            <a:endParaRPr lang="en-US"/>
          </a:p>
        </p:txBody>
      </p:sp>
    </p:spTree>
    <p:extLst>
      <p:ext uri="{BB962C8B-B14F-4D97-AF65-F5344CB8AC3E}">
        <p14:creationId xmlns:p14="http://schemas.microsoft.com/office/powerpoint/2010/main" val="3049214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DFB160"/>
              </a:buClr>
            </a:pPr>
            <a:r>
              <a:rPr lang="en-US">
                <a:latin typeface="+mn-lt"/>
              </a:rPr>
              <a:t>During the past 5+ years, WIDOC has expanded on its existing programming to offer several short-term CTE training opportunities to better prepare persons in our care for employment in high-demand fields. WIDOC contracts with local WTCS member colleges to provide these training academies, which often occur on campus through Study Release and culminate in the individual earning a technical diploma or certificate within the span of approximately 2-4 months. </a:t>
            </a:r>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19</a:t>
            </a:fld>
            <a:endParaRPr lang="en-US"/>
          </a:p>
        </p:txBody>
      </p:sp>
    </p:spTree>
    <p:extLst>
      <p:ext uri="{BB962C8B-B14F-4D97-AF65-F5344CB8AC3E}">
        <p14:creationId xmlns:p14="http://schemas.microsoft.com/office/powerpoint/2010/main" val="339442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Robert E. Ellsworth Correctional Center (REECC)</a:t>
            </a:r>
          </a:p>
          <a:p>
            <a:r>
              <a:rPr lang="en-US" sz="1200" kern="1200">
                <a:solidFill>
                  <a:schemeClr val="tx1"/>
                </a:solidFill>
                <a:effectLst/>
                <a:latin typeface="+mn-lt"/>
                <a:ea typeface="+mn-ea"/>
                <a:cs typeface="+mn-cs"/>
              </a:rPr>
              <a:t>Racine Youthful Offender  Correctional Facility (RYOCF) </a:t>
            </a:r>
          </a:p>
          <a:p>
            <a:r>
              <a:rPr lang="en-US" sz="1200" kern="1200">
                <a:solidFill>
                  <a:schemeClr val="tx1"/>
                </a:solidFill>
                <a:effectLst/>
                <a:latin typeface="+mn-lt"/>
                <a:ea typeface="+mn-ea"/>
                <a:cs typeface="+mn-cs"/>
              </a:rPr>
              <a:t>Racine Correctional Institution (RCI)</a:t>
            </a:r>
          </a:p>
          <a:p>
            <a:r>
              <a:rPr lang="en-US" sz="1200" kern="1200">
                <a:solidFill>
                  <a:schemeClr val="tx1"/>
                </a:solidFill>
                <a:effectLst/>
                <a:latin typeface="+mn-lt"/>
                <a:ea typeface="+mn-ea"/>
                <a:cs typeface="+mn-cs"/>
              </a:rPr>
              <a:t>Milwaukee Women’s Correctional Center (MWCC)</a:t>
            </a:r>
          </a:p>
          <a:p>
            <a:r>
              <a:rPr lang="en-US" sz="1200" kern="1200">
                <a:solidFill>
                  <a:schemeClr val="tx1"/>
                </a:solidFill>
                <a:effectLst/>
                <a:latin typeface="+mn-lt"/>
                <a:ea typeface="+mn-ea"/>
                <a:cs typeface="+mn-cs"/>
              </a:rPr>
              <a:t>Taycheedah Correctional Institution (TCI)</a:t>
            </a:r>
          </a:p>
          <a:p>
            <a:r>
              <a:rPr lang="en-US" sz="1200" kern="1200">
                <a:solidFill>
                  <a:schemeClr val="tx1"/>
                </a:solidFill>
                <a:effectLst/>
                <a:latin typeface="+mn-lt"/>
                <a:ea typeface="+mn-ea"/>
                <a:cs typeface="+mn-cs"/>
              </a:rPr>
              <a:t>Kettle Moraine Correctional Institution (KMCI)</a:t>
            </a:r>
          </a:p>
          <a:p>
            <a:r>
              <a:rPr lang="en-US" sz="1200" kern="1200">
                <a:solidFill>
                  <a:schemeClr val="tx1"/>
                </a:solidFill>
                <a:effectLst/>
                <a:latin typeface="+mn-lt"/>
                <a:ea typeface="+mn-ea"/>
                <a:cs typeface="+mn-cs"/>
              </a:rPr>
              <a:t>Chippewa Valley Correctional Treatment Facility (CVCTF)</a:t>
            </a:r>
          </a:p>
          <a:p>
            <a:r>
              <a:rPr lang="en-US" sz="1200" kern="1200">
                <a:solidFill>
                  <a:schemeClr val="tx1"/>
                </a:solidFill>
                <a:effectLst/>
                <a:latin typeface="+mn-lt"/>
                <a:ea typeface="+mn-ea"/>
                <a:cs typeface="+mn-cs"/>
              </a:rPr>
              <a:t>Jackson Correctional  Institution (JCI),</a:t>
            </a:r>
          </a:p>
          <a:p>
            <a:r>
              <a:rPr lang="en-US" sz="1200" kern="1200">
                <a:solidFill>
                  <a:schemeClr val="tx1"/>
                </a:solidFill>
                <a:effectLst/>
                <a:latin typeface="+mn-lt"/>
                <a:ea typeface="+mn-ea"/>
                <a:cs typeface="+mn-cs"/>
              </a:rPr>
              <a:t>New Lisbon Correctional Institution (NLCI-Mobile)</a:t>
            </a:r>
          </a:p>
          <a:p>
            <a:r>
              <a:rPr lang="en-US" sz="1200" kern="1200">
                <a:solidFill>
                  <a:schemeClr val="tx1"/>
                </a:solidFill>
                <a:effectLst/>
                <a:latin typeface="+mn-lt"/>
                <a:ea typeface="+mn-ea"/>
                <a:cs typeface="+mn-cs"/>
              </a:rPr>
              <a:t>Oakhill Correctional Institution (OCI)</a:t>
            </a:r>
          </a:p>
          <a:p>
            <a:r>
              <a:rPr lang="en-US" sz="1200" kern="1200">
                <a:solidFill>
                  <a:schemeClr val="tx1"/>
                </a:solidFill>
                <a:effectLst/>
                <a:latin typeface="+mn-lt"/>
                <a:ea typeface="+mn-ea"/>
                <a:cs typeface="+mn-cs"/>
              </a:rPr>
              <a:t>Prairie du </a:t>
            </a:r>
            <a:r>
              <a:rPr lang="en-US" sz="1200" kern="1200" err="1">
                <a:solidFill>
                  <a:schemeClr val="tx1"/>
                </a:solidFill>
                <a:effectLst/>
                <a:latin typeface="+mn-lt"/>
                <a:ea typeface="+mn-ea"/>
                <a:cs typeface="+mn-cs"/>
              </a:rPr>
              <a:t>Chien</a:t>
            </a:r>
            <a:r>
              <a:rPr lang="en-US" sz="1200" kern="1200">
                <a:solidFill>
                  <a:schemeClr val="tx1"/>
                </a:solidFill>
                <a:effectLst/>
                <a:latin typeface="+mn-lt"/>
                <a:ea typeface="+mn-ea"/>
                <a:cs typeface="+mn-cs"/>
              </a:rPr>
              <a:t> Correctional Institution (PDCI)</a:t>
            </a:r>
          </a:p>
          <a:p>
            <a:endParaRPr lang="en-US"/>
          </a:p>
        </p:txBody>
      </p:sp>
      <p:sp>
        <p:nvSpPr>
          <p:cNvPr id="4" name="Slide Number Placeholder 3"/>
          <p:cNvSpPr>
            <a:spLocks noGrp="1"/>
          </p:cNvSpPr>
          <p:nvPr>
            <p:ph type="sldNum" sz="quarter" idx="5"/>
          </p:nvPr>
        </p:nvSpPr>
        <p:spPr/>
        <p:txBody>
          <a:bodyPr/>
          <a:lstStyle/>
          <a:p>
            <a:fld id="{A0443E24-852B-41C3-BBFF-ECF225F6D1B5}" type="slidenum">
              <a:rPr lang="en-US" smtClean="0"/>
              <a:t>20</a:t>
            </a:fld>
            <a:endParaRPr lang="en-US"/>
          </a:p>
        </p:txBody>
      </p:sp>
    </p:spTree>
    <p:extLst>
      <p:ext uri="{BB962C8B-B14F-4D97-AF65-F5344CB8AC3E}">
        <p14:creationId xmlns:p14="http://schemas.microsoft.com/office/powerpoint/2010/main" val="2115495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443E24-852B-41C3-BBFF-ECF225F6D1B5}" type="slidenum">
              <a:rPr lang="en-US" smtClean="0"/>
              <a:t>21</a:t>
            </a:fld>
            <a:endParaRPr lang="en-US"/>
          </a:p>
        </p:txBody>
      </p:sp>
    </p:spTree>
    <p:extLst>
      <p:ext uri="{BB962C8B-B14F-4D97-AF65-F5344CB8AC3E}">
        <p14:creationId xmlns:p14="http://schemas.microsoft.com/office/powerpoint/2010/main" val="1107520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28E9C9-E192-4452-A0DF-42106533455F}" type="slidenum">
              <a:rPr lang="en-US" smtClean="0"/>
              <a:t>2</a:t>
            </a:fld>
            <a:endParaRPr lang="en-US"/>
          </a:p>
        </p:txBody>
      </p:sp>
    </p:spTree>
    <p:extLst>
      <p:ext uri="{BB962C8B-B14F-4D97-AF65-F5344CB8AC3E}">
        <p14:creationId xmlns:p14="http://schemas.microsoft.com/office/powerpoint/2010/main" val="201945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DFB160"/>
              </a:buClr>
            </a:pPr>
            <a:r>
              <a:rPr lang="en-US">
                <a:latin typeface="+mn-lt"/>
              </a:rPr>
              <a:t>During the past 5+ years, WIDOC has expanded on its existing programming to offer several short-term CTE training opportunities to better prepare persons in our care for employment in high-demand fields. WIDOC contracts with local WTCS member colleges to provide these training academies, which often occur on campus through Study Release and culminate in the individual earning a technical diploma or certificate within the span of approximately 2-4 months. </a:t>
            </a:r>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22</a:t>
            </a:fld>
            <a:endParaRPr lang="en-US"/>
          </a:p>
        </p:txBody>
      </p:sp>
    </p:spTree>
    <p:extLst>
      <p:ext uri="{BB962C8B-B14F-4D97-AF65-F5344CB8AC3E}">
        <p14:creationId xmlns:p14="http://schemas.microsoft.com/office/powerpoint/2010/main" val="96490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DFB160"/>
              </a:buClr>
            </a:pPr>
            <a:r>
              <a:rPr lang="en-US">
                <a:latin typeface="+mn-lt"/>
              </a:rPr>
              <a:t>During the past 5+ years, WIDOC has expanded on its existing programming to offer several short-term CTE training opportunities to better prepare persons in our care for employment in high-demand fields. WIDOC contracts with local WTCS member colleges to provide these training academies, which often occur on campus through Study Release and culminate in the individual earning a technical diploma or certificate within the span of approximately 2-4 months. </a:t>
            </a:r>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23</a:t>
            </a:fld>
            <a:endParaRPr lang="en-US"/>
          </a:p>
        </p:txBody>
      </p:sp>
    </p:spTree>
    <p:extLst>
      <p:ext uri="{BB962C8B-B14F-4D97-AF65-F5344CB8AC3E}">
        <p14:creationId xmlns:p14="http://schemas.microsoft.com/office/powerpoint/2010/main" val="3951447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DFB160"/>
              </a:buClr>
            </a:pPr>
            <a:r>
              <a:rPr lang="en-US">
                <a:latin typeface="+mn-lt"/>
              </a:rPr>
              <a:t>During the past 5+ years, WIDOC has expanded on its existing programming to offer several short-term CTE training opportunities to better prepare persons in our care for employment in high-demand fields. WIDOC contracts with local WTCS member colleges to provide these training academies, which often occur on campus through Study Release and culminate in the individual earning a technical diploma or certificate within the span of approximately 2-4 months. </a:t>
            </a:r>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24</a:t>
            </a:fld>
            <a:endParaRPr lang="en-US"/>
          </a:p>
        </p:txBody>
      </p:sp>
    </p:spTree>
    <p:extLst>
      <p:ext uri="{BB962C8B-B14F-4D97-AF65-F5344CB8AC3E}">
        <p14:creationId xmlns:p14="http://schemas.microsoft.com/office/powerpoint/2010/main" val="3664757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DFB160"/>
              </a:buClr>
            </a:pPr>
            <a:r>
              <a:rPr lang="en-US">
                <a:latin typeface="+mn-lt"/>
              </a:rPr>
              <a:t>During the past 5+ years, WIDOC has expanded on its existing programming to offer several short-term CTE training opportunities to better prepare persons in our care for employment in high-demand fields. WIDOC contracts with local WTCS member colleges to provide these training academies, which often occur on campus through Study Release and culminate in the individual earning a technical diploma or certificate within the span of approximately 2-4 months. </a:t>
            </a:r>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25</a:t>
            </a:fld>
            <a:endParaRPr lang="en-US"/>
          </a:p>
        </p:txBody>
      </p:sp>
    </p:spTree>
    <p:extLst>
      <p:ext uri="{BB962C8B-B14F-4D97-AF65-F5344CB8AC3E}">
        <p14:creationId xmlns:p14="http://schemas.microsoft.com/office/powerpoint/2010/main" val="1703410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Becky to introduce Shawna </a:t>
            </a:r>
          </a:p>
        </p:txBody>
      </p:sp>
      <p:sp>
        <p:nvSpPr>
          <p:cNvPr id="4" name="Slide Number Placeholder 3"/>
          <p:cNvSpPr>
            <a:spLocks noGrp="1"/>
          </p:cNvSpPr>
          <p:nvPr>
            <p:ph type="sldNum" sz="quarter" idx="5"/>
          </p:nvPr>
        </p:nvSpPr>
        <p:spPr/>
        <p:txBody>
          <a:bodyPr/>
          <a:lstStyle/>
          <a:p>
            <a:fld id="{B628E9C9-E192-4452-A0DF-42106533455F}" type="slidenum">
              <a:rPr lang="en-US" smtClean="0"/>
              <a:t>26</a:t>
            </a:fld>
            <a:endParaRPr lang="en-US"/>
          </a:p>
        </p:txBody>
      </p:sp>
    </p:spTree>
    <p:extLst>
      <p:ext uri="{BB962C8B-B14F-4D97-AF65-F5344CB8AC3E}">
        <p14:creationId xmlns:p14="http://schemas.microsoft.com/office/powerpoint/2010/main" val="640913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being with us today and sharing your experiences, Shawna. We really can’t thank you enough for taking the time out of your busy day to share such a powerful and inspirational story with us all.</a:t>
            </a:r>
          </a:p>
          <a:p>
            <a:endParaRPr lang="en-US" dirty="0"/>
          </a:p>
          <a:p>
            <a:r>
              <a:rPr lang="en-US" dirty="0"/>
              <a:t>We’ll now move on to our next panelist today, Josey Lopez, who serves as the Corrections Services Supervisor within the Division of Community Corrections. Josey, I’ll turn it over to you. </a:t>
            </a:r>
          </a:p>
        </p:txBody>
      </p:sp>
      <p:sp>
        <p:nvSpPr>
          <p:cNvPr id="4" name="Slide Number Placeholder 3"/>
          <p:cNvSpPr>
            <a:spLocks noGrp="1"/>
          </p:cNvSpPr>
          <p:nvPr>
            <p:ph type="sldNum" sz="quarter" idx="5"/>
          </p:nvPr>
        </p:nvSpPr>
        <p:spPr/>
        <p:txBody>
          <a:bodyPr/>
          <a:lstStyle/>
          <a:p>
            <a:fld id="{B628E9C9-E192-4452-A0DF-42106533455F}" type="slidenum">
              <a:rPr lang="en-US" smtClean="0"/>
              <a:t>27</a:t>
            </a:fld>
            <a:endParaRPr lang="en-US"/>
          </a:p>
        </p:txBody>
      </p:sp>
    </p:spTree>
    <p:extLst>
      <p:ext uri="{BB962C8B-B14F-4D97-AF65-F5344CB8AC3E}">
        <p14:creationId xmlns:p14="http://schemas.microsoft.com/office/powerpoint/2010/main" val="4069812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8E9C9-E192-4452-A0DF-42106533455F}" type="slidenum">
              <a:rPr lang="en-US" smtClean="0"/>
              <a:t>28</a:t>
            </a:fld>
            <a:endParaRPr lang="en-US"/>
          </a:p>
        </p:txBody>
      </p:sp>
    </p:spTree>
    <p:extLst>
      <p:ext uri="{BB962C8B-B14F-4D97-AF65-F5344CB8AC3E}">
        <p14:creationId xmlns:p14="http://schemas.microsoft.com/office/powerpoint/2010/main" val="3457814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8E9C9-E192-4452-A0DF-42106533455F}" type="slidenum">
              <a:rPr lang="en-US" smtClean="0"/>
              <a:t>29</a:t>
            </a:fld>
            <a:endParaRPr lang="en-US"/>
          </a:p>
        </p:txBody>
      </p:sp>
    </p:spTree>
    <p:extLst>
      <p:ext uri="{BB962C8B-B14F-4D97-AF65-F5344CB8AC3E}">
        <p14:creationId xmlns:p14="http://schemas.microsoft.com/office/powerpoint/2010/main" val="3375353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8E9C9-E192-4452-A0DF-42106533455F}" type="slidenum">
              <a:rPr lang="en-US" smtClean="0"/>
              <a:t>30</a:t>
            </a:fld>
            <a:endParaRPr lang="en-US"/>
          </a:p>
        </p:txBody>
      </p:sp>
    </p:spTree>
    <p:extLst>
      <p:ext uri="{BB962C8B-B14F-4D97-AF65-F5344CB8AC3E}">
        <p14:creationId xmlns:p14="http://schemas.microsoft.com/office/powerpoint/2010/main" val="3342893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8E9C9-E192-4452-A0DF-42106533455F}" type="slidenum">
              <a:rPr lang="en-US" smtClean="0"/>
              <a:t>31</a:t>
            </a:fld>
            <a:endParaRPr lang="en-US"/>
          </a:p>
        </p:txBody>
      </p:sp>
    </p:spTree>
    <p:extLst>
      <p:ext uri="{BB962C8B-B14F-4D97-AF65-F5344CB8AC3E}">
        <p14:creationId xmlns:p14="http://schemas.microsoft.com/office/powerpoint/2010/main" val="360516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a big thank you to Governor Evers and Secretary Designee </a:t>
            </a:r>
            <a:r>
              <a:rPr lang="en-US" dirty="0" err="1"/>
              <a:t>Pechacek</a:t>
            </a:r>
            <a:r>
              <a:rPr lang="en-US" dirty="0"/>
              <a:t> for those messages. We will now hear from our panel members within the Division of Adult Institutions, starting with Administrator, Sarah Cooper. Sarah, I’ll let you take over from here. </a:t>
            </a:r>
          </a:p>
        </p:txBody>
      </p:sp>
      <p:sp>
        <p:nvSpPr>
          <p:cNvPr id="4" name="Slide Number Placeholder 3"/>
          <p:cNvSpPr>
            <a:spLocks noGrp="1"/>
          </p:cNvSpPr>
          <p:nvPr>
            <p:ph type="sldNum" sz="quarter" idx="5"/>
          </p:nvPr>
        </p:nvSpPr>
        <p:spPr/>
        <p:txBody>
          <a:bodyPr/>
          <a:lstStyle/>
          <a:p>
            <a:fld id="{B628E9C9-E192-4452-A0DF-42106533455F}" type="slidenum">
              <a:rPr lang="en-US" smtClean="0"/>
              <a:t>5</a:t>
            </a:fld>
            <a:endParaRPr lang="en-US"/>
          </a:p>
        </p:txBody>
      </p:sp>
    </p:spTree>
    <p:extLst>
      <p:ext uri="{BB962C8B-B14F-4D97-AF65-F5344CB8AC3E}">
        <p14:creationId xmlns:p14="http://schemas.microsoft.com/office/powerpoint/2010/main" val="3352391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a:t>
            </a:r>
            <a:r>
              <a:rPr lang="en-US" baseline="0" dirty="0"/>
              <a:t> thank you Josey and to all of those who shared with us today. </a:t>
            </a:r>
          </a:p>
          <a:p>
            <a:endParaRPr lang="en-US" baseline="0" dirty="0"/>
          </a:p>
          <a:p>
            <a:r>
              <a:rPr lang="en-US" baseline="0" dirty="0"/>
              <a:t>We’ll now transition to the next part of today’s event, our live Q &amp; A Session. We’ve been reviewing the questions you’ve submitted using the Q&amp;A feature and we will now take some time to answer those questions.</a:t>
            </a:r>
          </a:p>
          <a:p>
            <a:endParaRPr lang="en-US" baseline="0" dirty="0"/>
          </a:p>
          <a:p>
            <a:r>
              <a:rPr lang="en-US" baseline="0" dirty="0"/>
              <a:t>Here’s one final reminder to submit any last-minute questions before the conclusion of today’s town hall. </a:t>
            </a:r>
          </a:p>
          <a:p>
            <a:endParaRPr lang="en-US" baseline="0" dirty="0"/>
          </a:p>
          <a:p>
            <a:endParaRPr lang="en-US" baseline="0" dirty="0"/>
          </a:p>
          <a:p>
            <a:r>
              <a:rPr lang="en-US" baseline="0" dirty="0"/>
              <a:t>I’m going to give Superintendent </a:t>
            </a:r>
            <a:r>
              <a:rPr lang="en-US" baseline="0" dirty="0" err="1"/>
              <a:t>Silao</a:t>
            </a:r>
            <a:r>
              <a:rPr lang="en-US" baseline="0"/>
              <a:t> (SEE-la-o) Johnson </a:t>
            </a:r>
            <a:r>
              <a:rPr lang="en-US" baseline="0" dirty="0"/>
              <a:t>an opportunity to answer our first question today. The question reads, “What initiatives are happening to allow those that are in work release programs </a:t>
            </a:r>
            <a:endParaRPr lang="en-US" dirty="0"/>
          </a:p>
          <a:p>
            <a:endParaRPr lang="en-US" dirty="0"/>
          </a:p>
        </p:txBody>
      </p:sp>
      <p:sp>
        <p:nvSpPr>
          <p:cNvPr id="4" name="Slide Number Placeholder 3"/>
          <p:cNvSpPr>
            <a:spLocks noGrp="1"/>
          </p:cNvSpPr>
          <p:nvPr>
            <p:ph type="sldNum" sz="quarter" idx="10"/>
          </p:nvPr>
        </p:nvSpPr>
        <p:spPr/>
        <p:txBody>
          <a:bodyPr/>
          <a:lstStyle/>
          <a:p>
            <a:fld id="{B628E9C9-E192-4452-A0DF-42106533455F}" type="slidenum">
              <a:rPr lang="en-US" smtClean="0"/>
              <a:t>32</a:t>
            </a:fld>
            <a:endParaRPr lang="en-US"/>
          </a:p>
        </p:txBody>
      </p:sp>
    </p:spTree>
    <p:extLst>
      <p:ext uri="{BB962C8B-B14F-4D97-AF65-F5344CB8AC3E}">
        <p14:creationId xmlns:p14="http://schemas.microsoft.com/office/powerpoint/2010/main" val="858212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we wrap up, I want to note that you can find information about upcoming town halls on DOC’s Town Halls landing page on our public website. This page can be found at doc.wi.gov/</a:t>
            </a:r>
            <a:r>
              <a:rPr lang="en-US" baseline="0" dirty="0" err="1"/>
              <a:t>TownHalls</a:t>
            </a:r>
            <a:r>
              <a:rPr lang="en-US" baseline="0" dirty="0"/>
              <a:t> –</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also ask that you watch your inbox for an email with a link to our survey, which will give you all an opportunity to provide us with feedback on today’s event</a:t>
            </a:r>
            <a:endParaRPr lang="en-US" dirty="0"/>
          </a:p>
          <a:p>
            <a:endParaRPr lang="en-US" baseline="0" dirty="0"/>
          </a:p>
          <a:p>
            <a:r>
              <a:rPr lang="en-US" baseline="0" dirty="0"/>
              <a:t>And then here is one final </a:t>
            </a:r>
            <a:r>
              <a:rPr lang="en-US" dirty="0"/>
              <a:t>reminder </a:t>
            </a:r>
            <a:r>
              <a:rPr lang="en-US" baseline="0" dirty="0"/>
              <a:t>that we will have access to recordings, transcripts, FAQs and more on our public website for you all to review in the coming weeks – again, these will all be posted to our town halls landing page. </a:t>
            </a:r>
          </a:p>
          <a:p>
            <a:endParaRPr lang="en-US" baseline="0" dirty="0"/>
          </a:p>
          <a:p>
            <a:r>
              <a:rPr lang="en-US" baseline="0" dirty="0"/>
              <a:t>I will now turn it over to the Secretary to close out today’s town hall. </a:t>
            </a:r>
          </a:p>
          <a:p>
            <a:endParaRPr lang="en-US" dirty="0"/>
          </a:p>
        </p:txBody>
      </p:sp>
      <p:sp>
        <p:nvSpPr>
          <p:cNvPr id="4" name="Slide Number Placeholder 3"/>
          <p:cNvSpPr>
            <a:spLocks noGrp="1"/>
          </p:cNvSpPr>
          <p:nvPr>
            <p:ph type="sldNum" sz="quarter" idx="10"/>
          </p:nvPr>
        </p:nvSpPr>
        <p:spPr/>
        <p:txBody>
          <a:bodyPr/>
          <a:lstStyle/>
          <a:p>
            <a:fld id="{B628E9C9-E192-4452-A0DF-42106533455F}" type="slidenum">
              <a:rPr lang="en-US" smtClean="0"/>
              <a:t>33</a:t>
            </a:fld>
            <a:endParaRPr lang="en-US"/>
          </a:p>
        </p:txBody>
      </p:sp>
    </p:spTree>
    <p:extLst>
      <p:ext uri="{BB962C8B-B14F-4D97-AF65-F5344CB8AC3E}">
        <p14:creationId xmlns:p14="http://schemas.microsoft.com/office/powerpoint/2010/main" val="97459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r>
              <a:rPr lang="en-US" baseline="0"/>
              <a:t>We look forward to continuing these conversations</a:t>
            </a:r>
          </a:p>
          <a:p>
            <a:endParaRPr lang="en-US" baseline="0"/>
          </a:p>
          <a:p>
            <a:r>
              <a:rPr lang="en-US" baseline="0"/>
              <a:t>I hope you all continue to stay safe</a:t>
            </a:r>
          </a:p>
          <a:p>
            <a:endParaRPr lang="en-US" baseline="0"/>
          </a:p>
          <a:p>
            <a:r>
              <a:rPr lang="en-US" baseline="0"/>
              <a:t>Thank you and see you next time. </a:t>
            </a:r>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807956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28E9C9-E192-4452-A0DF-42106533455F}" type="slidenum">
              <a:rPr lang="en-US" smtClean="0"/>
              <a:t>6</a:t>
            </a:fld>
            <a:endParaRPr lang="en-US"/>
          </a:p>
        </p:txBody>
      </p:sp>
    </p:spTree>
    <p:extLst>
      <p:ext uri="{BB962C8B-B14F-4D97-AF65-F5344CB8AC3E}">
        <p14:creationId xmlns:p14="http://schemas.microsoft.com/office/powerpoint/2010/main" val="2032904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7</a:t>
            </a:fld>
            <a:endParaRPr lang="en-US"/>
          </a:p>
        </p:txBody>
      </p:sp>
    </p:spTree>
    <p:extLst>
      <p:ext uri="{BB962C8B-B14F-4D97-AF65-F5344CB8AC3E}">
        <p14:creationId xmlns:p14="http://schemas.microsoft.com/office/powerpoint/2010/main" val="139909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28E9C9-E192-4452-A0DF-42106533455F}" type="slidenum">
              <a:rPr lang="en-US" smtClean="0"/>
              <a:t>8</a:t>
            </a:fld>
            <a:endParaRPr lang="en-US"/>
          </a:p>
        </p:txBody>
      </p:sp>
    </p:spTree>
    <p:extLst>
      <p:ext uri="{BB962C8B-B14F-4D97-AF65-F5344CB8AC3E}">
        <p14:creationId xmlns:p14="http://schemas.microsoft.com/office/powerpoint/2010/main" val="158669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9</a:t>
            </a:fld>
            <a:endParaRPr lang="en-US"/>
          </a:p>
        </p:txBody>
      </p:sp>
    </p:spTree>
    <p:extLst>
      <p:ext uri="{BB962C8B-B14F-4D97-AF65-F5344CB8AC3E}">
        <p14:creationId xmlns:p14="http://schemas.microsoft.com/office/powerpoint/2010/main" val="360777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10</a:t>
            </a:fld>
            <a:endParaRPr lang="en-US"/>
          </a:p>
        </p:txBody>
      </p:sp>
    </p:spTree>
    <p:extLst>
      <p:ext uri="{BB962C8B-B14F-4D97-AF65-F5344CB8AC3E}">
        <p14:creationId xmlns:p14="http://schemas.microsoft.com/office/powerpoint/2010/main" val="94401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p>
        </p:txBody>
      </p:sp>
      <p:sp>
        <p:nvSpPr>
          <p:cNvPr id="4" name="Slide Number Placeholder 3"/>
          <p:cNvSpPr>
            <a:spLocks noGrp="1"/>
          </p:cNvSpPr>
          <p:nvPr>
            <p:ph type="sldNum" sz="quarter" idx="10"/>
          </p:nvPr>
        </p:nvSpPr>
        <p:spPr/>
        <p:txBody>
          <a:bodyPr/>
          <a:lstStyle/>
          <a:p>
            <a:fld id="{B628E9C9-E192-4452-A0DF-42106533455F}" type="slidenum">
              <a:rPr lang="en-US" smtClean="0"/>
              <a:t>11</a:t>
            </a:fld>
            <a:endParaRPr lang="en-US"/>
          </a:p>
        </p:txBody>
      </p:sp>
    </p:spTree>
    <p:extLst>
      <p:ext uri="{BB962C8B-B14F-4D97-AF65-F5344CB8AC3E}">
        <p14:creationId xmlns:p14="http://schemas.microsoft.com/office/powerpoint/2010/main" val="889411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pattFill prst="pct5">
          <a:fgClr>
            <a:srgbClr val="516F83"/>
          </a:fgClr>
          <a:bgClr>
            <a:srgbClr val="34586E"/>
          </a:bgClr>
        </a:patt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960" y="2286000"/>
            <a:ext cx="6858000" cy="2286000"/>
          </a:xfrm>
        </p:spPr>
        <p:txBody>
          <a:bodyPr anchor="b">
            <a:normAutofit/>
          </a:bodyPr>
          <a:lstStyle>
            <a:lvl1pPr algn="l">
              <a:defRPr sz="4800" baseline="0">
                <a:solidFill>
                  <a:srgbClr val="F0B042"/>
                </a:solidFill>
                <a:latin typeface="Playfair Display" pitchFamily="2" charset="0"/>
              </a:defRPr>
            </a:lvl1pPr>
          </a:lstStyle>
          <a:p>
            <a:r>
              <a:rPr lang="en-US"/>
              <a:t>Presentation Title</a:t>
            </a:r>
          </a:p>
        </p:txBody>
      </p:sp>
      <p:sp>
        <p:nvSpPr>
          <p:cNvPr id="3" name="Subtitle 2"/>
          <p:cNvSpPr>
            <a:spLocks noGrp="1"/>
          </p:cNvSpPr>
          <p:nvPr>
            <p:ph type="subTitle" idx="1" hasCustomPrompt="1"/>
          </p:nvPr>
        </p:nvSpPr>
        <p:spPr>
          <a:xfrm>
            <a:off x="822960" y="4590288"/>
            <a:ext cx="6858000" cy="914400"/>
          </a:xfrm>
        </p:spPr>
        <p:txBody>
          <a:bodyPr lIns="91440">
            <a:normAutofit/>
          </a:bodyPr>
          <a:lstStyle>
            <a:lvl1pPr marL="0" indent="0" algn="l">
              <a:buNone/>
              <a:defRPr sz="1600" spc="150" baseline="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2" name="Straight Connector 11">
            <a:extLst>
              <a:ext uri="{FF2B5EF4-FFF2-40B4-BE49-F238E27FC236}">
                <a16:creationId xmlns:a16="http://schemas.microsoft.com/office/drawing/2014/main" id="{1411C731-2333-41B0-927A-0A48EEC79964}"/>
              </a:ext>
            </a:extLst>
          </p:cNvPr>
          <p:cNvCxnSpPr>
            <a:cxnSpLocks/>
          </p:cNvCxnSpPr>
          <p:nvPr userDrawn="1"/>
        </p:nvCxnSpPr>
        <p:spPr>
          <a:xfrm flipV="1">
            <a:off x="6402343" y="5074020"/>
            <a:ext cx="1524574" cy="1803400"/>
          </a:xfrm>
          <a:prstGeom prst="line">
            <a:avLst/>
          </a:prstGeom>
          <a:ln w="15875">
            <a:solidFill>
              <a:srgbClr val="F0B04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4215498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Alt)">
    <p:spTree>
      <p:nvGrpSpPr>
        <p:cNvPr id="1" name=""/>
        <p:cNvGrpSpPr/>
        <p:nvPr/>
      </p:nvGrpSpPr>
      <p:grpSpPr>
        <a:xfrm>
          <a:off x="0" y="0"/>
          <a:ext cx="0" cy="0"/>
          <a:chOff x="0" y="0"/>
          <a:chExt cx="0" cy="0"/>
        </a:xfrm>
      </p:grpSpPr>
      <p:sp>
        <p:nvSpPr>
          <p:cNvPr id="13" name="Right Triangle 12">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4" name="Straight Connector 13">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rgbClr val="34586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rgbClr val="F0B042"/>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972" y="4937760"/>
            <a:ext cx="1367306" cy="1371600"/>
          </a:xfrm>
          <a:prstGeom prst="rect">
            <a:avLst/>
          </a:prstGeom>
        </p:spPr>
      </p:pic>
    </p:spTree>
    <p:extLst>
      <p:ext uri="{BB962C8B-B14F-4D97-AF65-F5344CB8AC3E}">
        <p14:creationId xmlns:p14="http://schemas.microsoft.com/office/powerpoint/2010/main" val="4240594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pattFill prst="pct5">
            <a:fgClr>
              <a:srgbClr val="516F83"/>
            </a:fgClr>
            <a:bgClr>
              <a:srgbClr val="34586E"/>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8" name="Picture Placeholder 17">
            <a:extLst>
              <a:ext uri="{FF2B5EF4-FFF2-40B4-BE49-F238E27FC236}">
                <a16:creationId xmlns:a16="http://schemas.microsoft.com/office/drawing/2014/main" id="{8B9EC3A9-7039-403A-9414-429521308AE7}"/>
              </a:ext>
            </a:extLst>
          </p:cNvPr>
          <p:cNvSpPr txBox="1">
            <a:spLocks/>
          </p:cNvSpPr>
          <p:nvPr userDrawn="1"/>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rgbClr val="F2F2F2"/>
          </a:solidFill>
        </p:spPr>
        <p:txBody>
          <a:bodyPr wrap="square" rIns="365760" anchor="ctr">
            <a:no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noFill/>
          <a:ln w="19050" cap="flat" cmpd="sng" algn="ctr">
            <a:solidFill>
              <a:srgbClr val="F0B042"/>
            </a:solidFill>
            <a:prstDash val="solid"/>
            <a:miter lim="800000"/>
          </a:ln>
          <a:effectLst/>
        </p:spPr>
      </p:cxn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972" y="4937760"/>
            <a:ext cx="1367306" cy="1371600"/>
          </a:xfrm>
          <a:prstGeom prst="rect">
            <a:avLst/>
          </a:prstGeom>
        </p:spPr>
      </p:pic>
      <p:sp>
        <p:nvSpPr>
          <p:cNvPr id="27" name="Title 1"/>
          <p:cNvSpPr>
            <a:spLocks noGrp="1"/>
          </p:cNvSpPr>
          <p:nvPr>
            <p:ph type="title" hasCustomPrompt="1"/>
          </p:nvPr>
        </p:nvSpPr>
        <p:spPr>
          <a:xfrm>
            <a:off x="822960" y="1940931"/>
            <a:ext cx="5212080" cy="1221105"/>
          </a:xfrm>
        </p:spPr>
        <p:txBody>
          <a:bodyPr lIns="91440" anchor="b">
            <a:normAutofit/>
          </a:bodyPr>
          <a:lstStyle>
            <a:lvl1pPr>
              <a:defRPr sz="4800">
                <a:solidFill>
                  <a:srgbClr val="34586E"/>
                </a:solidFill>
                <a:latin typeface="Playfair Display" pitchFamily="2" charset="0"/>
              </a:defRPr>
            </a:lvl1pPr>
          </a:lstStyle>
          <a:p>
            <a:r>
              <a:rPr lang="en-US"/>
              <a:t>Quote Slide</a:t>
            </a:r>
          </a:p>
        </p:txBody>
      </p:sp>
      <p:sp>
        <p:nvSpPr>
          <p:cNvPr id="29" name="Content Placeholder 3"/>
          <p:cNvSpPr>
            <a:spLocks noGrp="1"/>
          </p:cNvSpPr>
          <p:nvPr>
            <p:ph sz="half" idx="2" hasCustomPrompt="1"/>
          </p:nvPr>
        </p:nvSpPr>
        <p:spPr>
          <a:xfrm>
            <a:off x="822960" y="3253476"/>
            <a:ext cx="5212080" cy="1463040"/>
          </a:xfrm>
        </p:spPr>
        <p:txBody>
          <a:bodyPr tIns="45720" rIns="91440" bIns="45720">
            <a:noAutofit/>
          </a:bodyPr>
          <a:lstStyle>
            <a:lvl1pPr marL="68580" indent="0">
              <a:lnSpc>
                <a:spcPct val="114000"/>
              </a:lnSpc>
              <a:buClr>
                <a:srgbClr val="F0B042"/>
              </a:buClr>
              <a:buNone/>
              <a:defRPr sz="1800">
                <a:solidFill>
                  <a:srgbClr val="4D4D4D"/>
                </a:solidFill>
                <a:latin typeface="Source Sans Pro" panose="020B0503030403020204" pitchFamily="34" charset="0"/>
                <a:ea typeface="Source Sans Pro" panose="020B0503030403020204" pitchFamily="34" charset="0"/>
              </a:defRPr>
            </a:lvl1pPr>
            <a:lvl2pPr marL="457200" indent="0">
              <a:lnSpc>
                <a:spcPct val="114000"/>
              </a:lnSpc>
              <a:buClr>
                <a:srgbClr val="F0B042"/>
              </a:buClr>
              <a:buNone/>
              <a:defRPr sz="2000">
                <a:solidFill>
                  <a:srgbClr val="4D4D4D"/>
                </a:solidFill>
                <a:latin typeface="Source Sans Pro" panose="020B0503030403020204" pitchFamily="34" charset="0"/>
                <a:ea typeface="Source Sans Pro" panose="020B0503030403020204" pitchFamily="34" charset="0"/>
              </a:defRPr>
            </a:lvl2pPr>
            <a:lvl3pPr marL="914400" indent="0">
              <a:lnSpc>
                <a:spcPct val="114000"/>
              </a:lnSpc>
              <a:buClr>
                <a:srgbClr val="F0B042"/>
              </a:buClr>
              <a:buNone/>
              <a:defRPr sz="2000">
                <a:solidFill>
                  <a:srgbClr val="4D4D4D"/>
                </a:solidFill>
                <a:latin typeface="Source Sans Pro" panose="020B0503030403020204" pitchFamily="34" charset="0"/>
                <a:ea typeface="Source Sans Pro" panose="020B0503030403020204" pitchFamily="34" charset="0"/>
              </a:defRPr>
            </a:lvl3pPr>
            <a:lvl4pPr>
              <a:defRPr sz="2000">
                <a:latin typeface="Source Sans Pro" panose="020B0503030403020204" pitchFamily="34" charset="0"/>
                <a:ea typeface="Source Sans Pro" panose="020B0503030403020204" pitchFamily="34" charset="0"/>
              </a:defRPr>
            </a:lvl4pPr>
            <a:lvl5pPr>
              <a:defRPr sz="2000">
                <a:latin typeface="Source Sans Pro" panose="020B0503030403020204" pitchFamily="34" charset="0"/>
                <a:ea typeface="Source Sans Pro" panose="020B0503030403020204" pitchFamily="34" charset="0"/>
              </a:defRPr>
            </a:lvl5pPr>
          </a:lstStyle>
          <a:p>
            <a:pPr marL="68580" indent="0">
              <a:lnSpc>
                <a:spcPct val="114000"/>
              </a:lnSpc>
              <a:buNone/>
            </a:pPr>
            <a:r>
              <a:rPr lang="en-US" sz="1800"/>
              <a:t>“Lorem ipsum dolor sit </a:t>
            </a:r>
            <a:r>
              <a:rPr lang="en-US" sz="1800" err="1"/>
              <a:t>amet</a:t>
            </a:r>
            <a:r>
              <a:rPr lang="en-US" sz="1800"/>
              <a:t>, </a:t>
            </a:r>
            <a:r>
              <a:rPr lang="en-US" sz="1800" err="1"/>
              <a:t>consectetur</a:t>
            </a:r>
            <a:r>
              <a:rPr lang="en-US" sz="1800"/>
              <a:t> </a:t>
            </a:r>
            <a:r>
              <a:rPr lang="en-US" sz="1800" err="1"/>
              <a:t>adipiscing</a:t>
            </a:r>
            <a:r>
              <a:rPr lang="en-US" sz="1800"/>
              <a:t> </a:t>
            </a:r>
            <a:r>
              <a:rPr lang="en-US" sz="1800" err="1"/>
              <a:t>elit</a:t>
            </a:r>
            <a:r>
              <a:rPr lang="en-US" sz="1800"/>
              <a:t>, </a:t>
            </a:r>
            <a:r>
              <a:rPr lang="en-US" sz="1800" err="1"/>
              <a:t>sed</a:t>
            </a:r>
            <a:r>
              <a:rPr lang="en-US" sz="1800"/>
              <a:t> do </a:t>
            </a:r>
            <a:r>
              <a:rPr lang="en-US" sz="1800" err="1"/>
              <a:t>eiusmod</a:t>
            </a:r>
            <a:r>
              <a:rPr lang="en-US" sz="1800"/>
              <a:t> </a:t>
            </a:r>
            <a:r>
              <a:rPr lang="en-US" sz="1800" err="1"/>
              <a:t>tempor</a:t>
            </a:r>
            <a:r>
              <a:rPr lang="en-US" sz="1800"/>
              <a:t> </a:t>
            </a:r>
            <a:r>
              <a:rPr lang="en-US" sz="1800" err="1"/>
              <a:t>incididunt</a:t>
            </a:r>
            <a:r>
              <a:rPr lang="en-US" sz="1800"/>
              <a:t> </a:t>
            </a:r>
            <a:r>
              <a:rPr lang="en-US" sz="1800" err="1"/>
              <a:t>ut</a:t>
            </a:r>
            <a:r>
              <a:rPr lang="en-US" sz="1800"/>
              <a:t> </a:t>
            </a:r>
            <a:r>
              <a:rPr lang="en-US" sz="1800" err="1"/>
              <a:t>labore</a:t>
            </a:r>
            <a:r>
              <a:rPr lang="en-US" sz="1800"/>
              <a:t> et </a:t>
            </a:r>
            <a:r>
              <a:rPr lang="en-US" sz="1800" err="1"/>
              <a:t>dolore</a:t>
            </a:r>
            <a:r>
              <a:rPr lang="en-US" sz="1800"/>
              <a:t> magna </a:t>
            </a:r>
            <a:r>
              <a:rPr lang="en-US" sz="1800" err="1"/>
              <a:t>aliqua</a:t>
            </a:r>
            <a:r>
              <a:rPr lang="en-US" sz="1800"/>
              <a:t>. </a:t>
            </a:r>
            <a:r>
              <a:rPr lang="en-US" sz="1800" err="1"/>
              <a:t>Ut</a:t>
            </a:r>
            <a:r>
              <a:rPr lang="en-US" sz="1800"/>
              <a:t> </a:t>
            </a:r>
            <a:r>
              <a:rPr lang="en-US" sz="1800" err="1"/>
              <a:t>enim</a:t>
            </a:r>
            <a:r>
              <a:rPr lang="en-US" sz="1800"/>
              <a:t> ad minim </a:t>
            </a:r>
            <a:r>
              <a:rPr lang="en-US" sz="1800" err="1"/>
              <a:t>veniam</a:t>
            </a:r>
            <a:r>
              <a:rPr lang="en-US" sz="1800"/>
              <a:t>, </a:t>
            </a:r>
            <a:r>
              <a:rPr lang="en-US" sz="1800" err="1"/>
              <a:t>quis</a:t>
            </a:r>
            <a:r>
              <a:rPr lang="en-US" sz="1800"/>
              <a:t> </a:t>
            </a:r>
            <a:r>
              <a:rPr lang="en-US" sz="1800" err="1"/>
              <a:t>nostrud</a:t>
            </a:r>
            <a:r>
              <a:rPr lang="en-US" sz="1800"/>
              <a:t> </a:t>
            </a:r>
            <a:r>
              <a:rPr lang="en-US" sz="1800" err="1"/>
              <a:t>ullamco</a:t>
            </a:r>
            <a:r>
              <a:rPr lang="en-US" sz="1800"/>
              <a:t> </a:t>
            </a:r>
            <a:r>
              <a:rPr lang="en-US" sz="1800" err="1"/>
              <a:t>laboris</a:t>
            </a:r>
            <a:r>
              <a:rPr lang="en-US" sz="1800"/>
              <a:t> nisi </a:t>
            </a:r>
            <a:r>
              <a:rPr lang="en-US" sz="1800" err="1"/>
              <a:t>ut</a:t>
            </a:r>
            <a:r>
              <a:rPr lang="en-US" sz="1800"/>
              <a:t> ex </a:t>
            </a:r>
            <a:r>
              <a:rPr lang="en-US" sz="1800" err="1"/>
              <a:t>ea</a:t>
            </a:r>
            <a:r>
              <a:rPr lang="en-US" sz="1800"/>
              <a:t> </a:t>
            </a:r>
            <a:r>
              <a:rPr lang="en-US" sz="1800" err="1"/>
              <a:t>commodo</a:t>
            </a:r>
            <a:r>
              <a:rPr lang="en-US" sz="1800"/>
              <a:t> </a:t>
            </a:r>
            <a:r>
              <a:rPr lang="en-US" sz="1800" err="1"/>
              <a:t>consequat</a:t>
            </a:r>
            <a:r>
              <a:rPr lang="en-US" sz="1800"/>
              <a:t>.”</a:t>
            </a:r>
          </a:p>
        </p:txBody>
      </p:sp>
      <p:sp>
        <p:nvSpPr>
          <p:cNvPr id="30" name="Subtitle 2"/>
          <p:cNvSpPr>
            <a:spLocks noGrp="1"/>
          </p:cNvSpPr>
          <p:nvPr>
            <p:ph type="subTitle" idx="1" hasCustomPrompt="1"/>
          </p:nvPr>
        </p:nvSpPr>
        <p:spPr>
          <a:xfrm>
            <a:off x="822960" y="5097516"/>
            <a:ext cx="5212080" cy="457200"/>
          </a:xfrm>
        </p:spPr>
        <p:txBody>
          <a:bodyPr lIns="182880">
            <a:normAutofit/>
          </a:bodyPr>
          <a:lstStyle>
            <a:lvl1pPr marL="0" indent="0" algn="l">
              <a:buNone/>
              <a:defRPr sz="1600" spc="150" baseline="0">
                <a:solidFill>
                  <a:srgbClr val="F0B04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20408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d Slide">
    <p:bg>
      <p:bgPr>
        <a:pattFill prst="pct5">
          <a:fgClr>
            <a:srgbClr val="516F83"/>
          </a:fgClr>
          <a:bgClr>
            <a:srgbClr val="34586E"/>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743200"/>
            <a:ext cx="10515599" cy="1828800"/>
          </a:xfrm>
        </p:spPr>
        <p:txBody>
          <a:bodyPr anchor="b">
            <a:normAutofit/>
          </a:bodyPr>
          <a:lstStyle>
            <a:lvl1pPr>
              <a:defRPr sz="4800" baseline="0">
                <a:solidFill>
                  <a:srgbClr val="F0B042"/>
                </a:solidFill>
                <a:latin typeface="Playfair Display" pitchFamily="2" charset="0"/>
              </a:defRPr>
            </a:lvl1pPr>
          </a:lstStyle>
          <a:p>
            <a:r>
              <a:rPr lang="en-US"/>
              <a:t>Thank You</a:t>
            </a:r>
          </a:p>
        </p:txBody>
      </p:sp>
      <p:sp>
        <p:nvSpPr>
          <p:cNvPr id="3" name="Text Placeholder 2"/>
          <p:cNvSpPr>
            <a:spLocks noGrp="1"/>
          </p:cNvSpPr>
          <p:nvPr>
            <p:ph type="body" idx="1" hasCustomPrompt="1"/>
          </p:nvPr>
        </p:nvSpPr>
        <p:spPr>
          <a:xfrm>
            <a:off x="831850" y="4589463"/>
            <a:ext cx="10515600" cy="914400"/>
          </a:xfrm>
        </p:spPr>
        <p:txBody>
          <a:bodyPr lIns="182880">
            <a:normAutofit/>
          </a:bodyPr>
          <a:lstStyle>
            <a:lvl1pPr marL="0" indent="0">
              <a:buNone/>
              <a:defRPr sz="1600" spc="150" baseline="0">
                <a:solidFill>
                  <a:schemeClr val="bg1"/>
                </a:solidFill>
                <a:latin typeface="Montserra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ight Triangle 8">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rgbClr val="F2F2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 name="Picture Placeholder 17">
            <a:extLst>
              <a:ext uri="{FF2B5EF4-FFF2-40B4-BE49-F238E27FC236}">
                <a16:creationId xmlns:a16="http://schemas.microsoft.com/office/drawing/2014/main" id="{8B9EC3A9-7039-403A-9414-429521308AE7}"/>
              </a:ext>
            </a:extLst>
          </p:cNvPr>
          <p:cNvSpPr txBox="1">
            <a:spLocks/>
          </p:cNvSpPr>
          <p:nvPr userDrawn="1"/>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rgbClr val="FFFFFF">
              <a:lumMod val="85000"/>
            </a:srgbClr>
          </a:solidFill>
        </p:spPr>
        <p:txBody>
          <a:bodyPr wrap="square" rIns="365760" anchor="ctr">
            <a:no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noFill/>
          <a:ln w="19050" cap="flat" cmpd="sng" algn="ctr">
            <a:solidFill>
              <a:srgbClr val="F0B042"/>
            </a:solidFill>
            <a:prstDash val="solid"/>
            <a:miter lim="800000"/>
          </a:ln>
          <a:effectLst/>
        </p:spPr>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210"/>
          <a:stretch/>
        </p:blipFill>
        <p:spPr>
          <a:xfrm>
            <a:off x="831850" y="1371600"/>
            <a:ext cx="1374213" cy="1371600"/>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49922"/>
          <a:stretch/>
        </p:blipFill>
        <p:spPr>
          <a:xfrm>
            <a:off x="6086475" y="-6"/>
            <a:ext cx="6105523" cy="6858006"/>
          </a:xfrm>
          <a:prstGeom prst="rect">
            <a:avLst/>
          </a:prstGeom>
        </p:spPr>
      </p:pic>
    </p:spTree>
    <p:extLst>
      <p:ext uri="{BB962C8B-B14F-4D97-AF65-F5344CB8AC3E}">
        <p14:creationId xmlns:p14="http://schemas.microsoft.com/office/powerpoint/2010/main" val="3354830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 Contact">
    <p:bg>
      <p:bgPr>
        <a:pattFill prst="pct5">
          <a:fgClr>
            <a:srgbClr val="516F83"/>
          </a:fgClr>
          <a:bgClr>
            <a:srgbClr val="34586E"/>
          </a:bgClr>
        </a:pattFill>
        <a:effectLst/>
      </p:bgPr>
    </p:bg>
    <p:spTree>
      <p:nvGrpSpPr>
        <p:cNvPr id="1" name=""/>
        <p:cNvGrpSpPr/>
        <p:nvPr/>
      </p:nvGrpSpPr>
      <p:grpSpPr>
        <a:xfrm>
          <a:off x="0" y="0"/>
          <a:ext cx="0" cy="0"/>
          <a:chOff x="0" y="0"/>
          <a:chExt cx="0" cy="0"/>
        </a:xfrm>
      </p:grpSpPr>
      <p:sp>
        <p:nvSpPr>
          <p:cNvPr id="17" name="Right Triangle 16">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rgbClr val="F2F2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noFill/>
          <a:ln w="19050" cap="flat" cmpd="sng" algn="ctr">
            <a:solidFill>
              <a:srgbClr val="F0B042"/>
            </a:solidFill>
            <a:prstDash val="solid"/>
            <a:miter lim="800000"/>
          </a:ln>
          <a:effectLst/>
        </p:spPr>
      </p:cxn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t="2210"/>
          <a:stretch/>
        </p:blipFill>
        <p:spPr>
          <a:xfrm>
            <a:off x="831850" y="1371600"/>
            <a:ext cx="1374213" cy="1371600"/>
          </a:xfrm>
          <a:prstGeom prst="rect">
            <a:avLst/>
          </a:prstGeom>
        </p:spPr>
      </p:pic>
      <p:sp>
        <p:nvSpPr>
          <p:cNvPr id="24" name="Picture Placeholder 17">
            <a:extLst>
              <a:ext uri="{FF2B5EF4-FFF2-40B4-BE49-F238E27FC236}">
                <a16:creationId xmlns:a16="http://schemas.microsoft.com/office/drawing/2014/main" id="{8B9EC3A9-7039-403A-9414-429521308AE7}"/>
              </a:ext>
            </a:extLst>
          </p:cNvPr>
          <p:cNvSpPr txBox="1">
            <a:spLocks/>
          </p:cNvSpPr>
          <p:nvPr userDrawn="1"/>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rgbClr val="FFFFFF">
              <a:lumMod val="85000"/>
            </a:srgbClr>
          </a:solidFill>
        </p:spPr>
        <p:txBody>
          <a:bodyPr wrap="square" rIns="365760" anchor="ctr">
            <a:no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26" name="Title 1"/>
          <p:cNvSpPr>
            <a:spLocks noGrp="1"/>
          </p:cNvSpPr>
          <p:nvPr>
            <p:ph type="title" hasCustomPrompt="1"/>
          </p:nvPr>
        </p:nvSpPr>
        <p:spPr>
          <a:xfrm>
            <a:off x="831850" y="2377440"/>
            <a:ext cx="10515599" cy="1828800"/>
          </a:xfrm>
        </p:spPr>
        <p:txBody>
          <a:bodyPr anchor="b">
            <a:normAutofit/>
          </a:bodyPr>
          <a:lstStyle>
            <a:lvl1pPr>
              <a:defRPr sz="4800" baseline="0">
                <a:solidFill>
                  <a:srgbClr val="F0B042"/>
                </a:solidFill>
                <a:latin typeface="Playfair Display" pitchFamily="2" charset="0"/>
              </a:defRPr>
            </a:lvl1pPr>
          </a:lstStyle>
          <a:p>
            <a:r>
              <a:rPr lang="en-US"/>
              <a:t>Thank You</a:t>
            </a:r>
          </a:p>
        </p:txBody>
      </p:sp>
    </p:spTree>
    <p:extLst>
      <p:ext uri="{BB962C8B-B14F-4D97-AF65-F5344CB8AC3E}">
        <p14:creationId xmlns:p14="http://schemas.microsoft.com/office/powerpoint/2010/main" val="1887926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pct5">
          <a:fgClr>
            <a:srgbClr val="516F83"/>
          </a:fgClr>
          <a:bgClr>
            <a:srgbClr val="34586E"/>
          </a:bgClr>
        </a:patt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2170"/>
          <a:stretch/>
        </p:blipFill>
        <p:spPr>
          <a:xfrm>
            <a:off x="484248" y="570366"/>
            <a:ext cx="5516276" cy="5677690"/>
          </a:xfrm>
          <a:prstGeom prst="rect">
            <a:avLst/>
          </a:prstGeom>
          <a:noFill/>
          <a:effectLst/>
        </p:spPr>
      </p:pic>
      <p:sp>
        <p:nvSpPr>
          <p:cNvPr id="4" name="Date Placeholder 3"/>
          <p:cNvSpPr>
            <a:spLocks noGrp="1"/>
          </p:cNvSpPr>
          <p:nvPr>
            <p:ph type="dt" sz="half" idx="10"/>
          </p:nvPr>
        </p:nvSpPr>
        <p:spPr>
          <a:xfrm>
            <a:off x="731520" y="6356350"/>
            <a:ext cx="2849880" cy="365125"/>
          </a:xfrm>
        </p:spPr>
        <p:txBody>
          <a:bodyPr/>
          <a:lstStyle/>
          <a:p>
            <a:fld id="{EADCFFDC-6553-441F-8A27-57FC46BA451A}"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15D62-533B-43B6-B663-9E3826AFD63A}" type="slidenum">
              <a:rPr lang="en-US" smtClean="0"/>
              <a:t>‹#›</a:t>
            </a:fld>
            <a:endParaRPr lang="en-US"/>
          </a:p>
        </p:txBody>
      </p:sp>
      <p:sp>
        <p:nvSpPr>
          <p:cNvPr id="10" name="Title 1"/>
          <p:cNvSpPr>
            <a:spLocks noGrp="1"/>
          </p:cNvSpPr>
          <p:nvPr>
            <p:ph type="title"/>
          </p:nvPr>
        </p:nvSpPr>
        <p:spPr>
          <a:xfrm>
            <a:off x="831850" y="1709738"/>
            <a:ext cx="10515600" cy="2852737"/>
          </a:xfrm>
        </p:spPr>
        <p:txBody>
          <a:bodyPr anchor="b">
            <a:normAutofit/>
          </a:bodyPr>
          <a:lstStyle>
            <a:lvl1pPr>
              <a:defRPr sz="5400">
                <a:solidFill>
                  <a:srgbClr val="F0B042"/>
                </a:solidFill>
                <a:latin typeface="Playfair Display" pitchFamily="2" charset="0"/>
              </a:defRPr>
            </a:lvl1pPr>
          </a:lstStyle>
          <a:p>
            <a:r>
              <a:rPr lang="en-US"/>
              <a:t>Click to edit Master title style</a:t>
            </a:r>
          </a:p>
        </p:txBody>
      </p:sp>
      <p:sp>
        <p:nvSpPr>
          <p:cNvPr id="11" name="Text Placeholder 2"/>
          <p:cNvSpPr>
            <a:spLocks noGrp="1"/>
          </p:cNvSpPr>
          <p:nvPr>
            <p:ph type="body" idx="1" hasCustomPrompt="1"/>
          </p:nvPr>
        </p:nvSpPr>
        <p:spPr>
          <a:xfrm>
            <a:off x="831850" y="4589463"/>
            <a:ext cx="10515600" cy="1500187"/>
          </a:xfrm>
        </p:spPr>
        <p:txBody>
          <a:bodyPr lIns="137160">
            <a:normAutofit/>
          </a:bodyPr>
          <a:lstStyle>
            <a:lvl1pPr marL="0" indent="0">
              <a:buNone/>
              <a:defRPr sz="1800" spc="150" baseline="0">
                <a:solidFill>
                  <a:srgbClr val="FFFFFF"/>
                </a:solidFill>
                <a:latin typeface="Montserra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44521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no wi">
    <p:bg>
      <p:bgPr>
        <a:pattFill prst="pct5">
          <a:fgClr>
            <a:srgbClr val="516F83"/>
          </a:fgClr>
          <a:bgClr>
            <a:srgbClr val="34586E"/>
          </a:bgClr>
        </a:patt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31520" y="6356350"/>
            <a:ext cx="2849880" cy="365125"/>
          </a:xfrm>
        </p:spPr>
        <p:txBody>
          <a:bodyPr/>
          <a:lstStyle/>
          <a:p>
            <a:fld id="{EADCFFDC-6553-441F-8A27-57FC46BA451A}"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15D62-533B-43B6-B663-9E3826AFD63A}" type="slidenum">
              <a:rPr lang="en-US" smtClean="0"/>
              <a:t>‹#›</a:t>
            </a:fld>
            <a:endParaRPr lang="en-US"/>
          </a:p>
        </p:txBody>
      </p:sp>
      <p:sp>
        <p:nvSpPr>
          <p:cNvPr id="10" name="Title 1"/>
          <p:cNvSpPr>
            <a:spLocks noGrp="1"/>
          </p:cNvSpPr>
          <p:nvPr>
            <p:ph type="title"/>
          </p:nvPr>
        </p:nvSpPr>
        <p:spPr>
          <a:xfrm>
            <a:off x="831850" y="1709738"/>
            <a:ext cx="10515600" cy="2852737"/>
          </a:xfrm>
        </p:spPr>
        <p:txBody>
          <a:bodyPr anchor="b">
            <a:normAutofit/>
          </a:bodyPr>
          <a:lstStyle>
            <a:lvl1pPr>
              <a:defRPr sz="5400">
                <a:solidFill>
                  <a:srgbClr val="F0B042"/>
                </a:solidFill>
                <a:latin typeface="Playfair Display" pitchFamily="2" charset="0"/>
              </a:defRPr>
            </a:lvl1pPr>
          </a:lstStyle>
          <a:p>
            <a:r>
              <a:rPr lang="en-US"/>
              <a:t>Click to edit Master title style</a:t>
            </a:r>
          </a:p>
        </p:txBody>
      </p:sp>
      <p:sp>
        <p:nvSpPr>
          <p:cNvPr id="11" name="Text Placeholder 2"/>
          <p:cNvSpPr>
            <a:spLocks noGrp="1"/>
          </p:cNvSpPr>
          <p:nvPr>
            <p:ph type="body" idx="1" hasCustomPrompt="1"/>
          </p:nvPr>
        </p:nvSpPr>
        <p:spPr>
          <a:xfrm>
            <a:off x="831850" y="4589463"/>
            <a:ext cx="10515600" cy="1500187"/>
          </a:xfrm>
        </p:spPr>
        <p:txBody>
          <a:bodyPr lIns="137160">
            <a:normAutofit/>
          </a:bodyPr>
          <a:lstStyle>
            <a:lvl1pPr marL="0" indent="0">
              <a:buNone/>
              <a:defRPr sz="1800" spc="150" baseline="0">
                <a:solidFill>
                  <a:srgbClr val="FFFFFF"/>
                </a:solidFill>
                <a:latin typeface="Montserra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152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pattFill prst="pct5">
          <a:fgClr>
            <a:srgbClr val="516F83"/>
          </a:fgClr>
          <a:bgClr>
            <a:srgbClr val="34586E"/>
          </a:bgClr>
        </a:patt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rgbClr val="F2F2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noFill/>
          <a:ln w="19050" cap="flat" cmpd="sng" algn="ctr">
            <a:solidFill>
              <a:srgbClr val="F0B042"/>
            </a:solidFill>
            <a:prstDash val="solid"/>
            <a:miter lim="800000"/>
          </a:ln>
          <a:effectLst/>
        </p:spPr>
      </p:cxnSp>
      <p:sp>
        <p:nvSpPr>
          <p:cNvPr id="9" name="Picture Placeholder 17">
            <a:extLst>
              <a:ext uri="{FF2B5EF4-FFF2-40B4-BE49-F238E27FC236}">
                <a16:creationId xmlns:a16="http://schemas.microsoft.com/office/drawing/2014/main" id="{8B9EC3A9-7039-403A-9414-429521308AE7}"/>
              </a:ext>
            </a:extLst>
          </p:cNvPr>
          <p:cNvSpPr txBox="1">
            <a:spLocks/>
          </p:cNvSpPr>
          <p:nvPr userDrawn="1"/>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rgbClr val="FFFFFF">
              <a:lumMod val="85000"/>
            </a:srgbClr>
          </a:solidFill>
        </p:spPr>
        <p:txBody>
          <a:bodyPr wrap="square" rIns="365760" anchor="ctr">
            <a:no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 name="Title 1"/>
          <p:cNvSpPr>
            <a:spLocks noGrp="1"/>
          </p:cNvSpPr>
          <p:nvPr>
            <p:ph type="title"/>
          </p:nvPr>
        </p:nvSpPr>
        <p:spPr>
          <a:xfrm>
            <a:off x="831850" y="1709738"/>
            <a:ext cx="10515600" cy="2852737"/>
          </a:xfrm>
        </p:spPr>
        <p:txBody>
          <a:bodyPr anchor="b">
            <a:normAutofit/>
          </a:bodyPr>
          <a:lstStyle>
            <a:lvl1pPr>
              <a:defRPr sz="5400">
                <a:solidFill>
                  <a:srgbClr val="7297A9"/>
                </a:solidFill>
                <a:latin typeface="Playfair Display" pitchFamily="2" charset="0"/>
              </a:defRPr>
            </a:lvl1pPr>
          </a:lstStyle>
          <a:p>
            <a:r>
              <a:rPr lang="en-US"/>
              <a:t>Click to edit Master title</a:t>
            </a:r>
          </a:p>
        </p:txBody>
      </p:sp>
      <p:sp>
        <p:nvSpPr>
          <p:cNvPr id="13" name="Text Placeholder 2"/>
          <p:cNvSpPr>
            <a:spLocks noGrp="1"/>
          </p:cNvSpPr>
          <p:nvPr>
            <p:ph type="body" idx="1" hasCustomPrompt="1"/>
          </p:nvPr>
        </p:nvSpPr>
        <p:spPr>
          <a:xfrm>
            <a:off x="831850" y="4589463"/>
            <a:ext cx="10515600" cy="1500187"/>
          </a:xfrm>
        </p:spPr>
        <p:txBody>
          <a:bodyPr lIns="137160">
            <a:normAutofit/>
          </a:bodyPr>
          <a:lstStyle>
            <a:lvl1pPr marL="0" indent="0">
              <a:buNone/>
              <a:defRPr sz="1800" spc="150" baseline="0">
                <a:solidFill>
                  <a:srgbClr val="FFFFFF"/>
                </a:solidFill>
                <a:latin typeface="Montserra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p:cNvSpPr>
            <a:spLocks noGrp="1"/>
          </p:cNvSpPr>
          <p:nvPr>
            <p:ph type="dt" sz="half" idx="10"/>
          </p:nvPr>
        </p:nvSpPr>
        <p:spPr>
          <a:xfrm>
            <a:off x="831849" y="6356350"/>
            <a:ext cx="5102225" cy="365125"/>
          </a:xfrm>
        </p:spPr>
        <p:txBody>
          <a:bodyPr/>
          <a:lstStyle>
            <a:lvl1pPr>
              <a:defRPr/>
            </a:lvl1pPr>
          </a:lstStyle>
          <a:p>
            <a:r>
              <a:rPr lang="en-US"/>
              <a:t>Wisconsin Department of Corrections</a:t>
            </a:r>
          </a:p>
        </p:txBody>
      </p:sp>
      <p:sp>
        <p:nvSpPr>
          <p:cNvPr id="15" name="Slide Number Placeholder 5"/>
          <p:cNvSpPr>
            <a:spLocks noGrp="1"/>
          </p:cNvSpPr>
          <p:nvPr>
            <p:ph type="sldNum" sz="quarter" idx="12"/>
          </p:nvPr>
        </p:nvSpPr>
        <p:spPr>
          <a:xfrm>
            <a:off x="8610600" y="6356350"/>
            <a:ext cx="2743200" cy="365125"/>
          </a:xfrm>
        </p:spPr>
        <p:txBody>
          <a:bodyPr/>
          <a:lstStyle/>
          <a:p>
            <a:fld id="{A4915D62-533B-43B6-B663-9E3826AFD63A}" type="slidenum">
              <a:rPr lang="en-US" smtClean="0"/>
              <a:t>‹#›</a:t>
            </a:fld>
            <a:endParaRPr lang="en-US"/>
          </a:p>
        </p:txBody>
      </p:sp>
    </p:spTree>
    <p:extLst>
      <p:ext uri="{BB962C8B-B14F-4D97-AF65-F5344CB8AC3E}">
        <p14:creationId xmlns:p14="http://schemas.microsoft.com/office/powerpoint/2010/main" val="1856350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normAutofit/>
          </a:bodyPr>
          <a:lstStyle>
            <a:lvl1pPr>
              <a:defRPr sz="4800">
                <a:solidFill>
                  <a:srgbClr val="34586E"/>
                </a:solidFill>
                <a:latin typeface="Playfair Display SemiBold" pitchFamily="2" charset="0"/>
              </a:defRPr>
            </a:lvl1pPr>
          </a:lstStyle>
          <a:p>
            <a:r>
              <a:rPr lang="en-US"/>
              <a:t>Click to edit Master title style</a:t>
            </a:r>
          </a:p>
        </p:txBody>
      </p:sp>
      <p:sp>
        <p:nvSpPr>
          <p:cNvPr id="3" name="Content Placeholder 2"/>
          <p:cNvSpPr>
            <a:spLocks noGrp="1"/>
          </p:cNvSpPr>
          <p:nvPr>
            <p:ph idx="1" hasCustomPrompt="1"/>
          </p:nvPr>
        </p:nvSpPr>
        <p:spPr>
          <a:xfrm>
            <a:off x="838200" y="2103120"/>
            <a:ext cx="10515600" cy="3749040"/>
          </a:xfrm>
        </p:spPr>
        <p:txBody>
          <a:bodyPr>
            <a:normAutofit/>
          </a:bodyPr>
          <a:lstStyle>
            <a:lvl1pPr marL="342900" marR="0" indent="-274320" algn="l" defTabSz="914400" rtl="0" eaLnBrk="1" fontAlgn="auto" latinLnBrk="0" hangingPunct="1">
              <a:lnSpc>
                <a:spcPct val="90000"/>
              </a:lnSpc>
              <a:spcBef>
                <a:spcPts val="1000"/>
              </a:spcBef>
              <a:spcAft>
                <a:spcPts val="0"/>
              </a:spcAft>
              <a:buClr>
                <a:srgbClr val="F0B042"/>
              </a:buClr>
              <a:buSzTx/>
              <a:buFont typeface="Arial" panose="020B0604020202020204" pitchFamily="34" charset="0"/>
              <a:buChar char="•"/>
              <a:tabLst/>
              <a:defRPr sz="2000">
                <a:solidFill>
                  <a:srgbClr val="404040"/>
                </a:solidFill>
                <a:latin typeface="Source Sans Pro" panose="020B0503030403020204" pitchFamily="34" charset="0"/>
                <a:ea typeface="Source Sans Pro" panose="020B0503030403020204" pitchFamily="34" charset="0"/>
              </a:defRPr>
            </a:lvl1pPr>
            <a:lvl2pPr>
              <a:defRPr sz="2000">
                <a:latin typeface="Source Sans Pro" panose="020B0503030403020204" pitchFamily="34" charset="0"/>
                <a:ea typeface="Source Sans Pro" panose="020B0503030403020204" pitchFamily="34" charset="0"/>
              </a:defRPr>
            </a:lvl2pPr>
            <a:lvl3pPr>
              <a:defRPr>
                <a:latin typeface="Source Sans Pro" panose="020B0503030403020204" pitchFamily="34" charset="0"/>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indent="-274320">
              <a:buClr>
                <a:srgbClr val="F0B042"/>
              </a:buClr>
              <a:buFont typeface="Arial" panose="020B0604020202020204" pitchFamily="34" charset="0"/>
              <a:buChar char="•"/>
            </a:pPr>
            <a:r>
              <a:rPr lang="en-US">
                <a:solidFill>
                  <a:srgbClr val="404040"/>
                </a:solidFill>
                <a:latin typeface="Source Sans Pro" panose="020B0503030403020204" pitchFamily="34" charset="0"/>
                <a:ea typeface="Source Sans Pro" panose="020B0503030403020204" pitchFamily="34" charset="0"/>
              </a:rPr>
              <a:t>Bullet point one goes here</a:t>
            </a:r>
          </a:p>
          <a:p>
            <a:pPr indent="-274320">
              <a:buClr>
                <a:srgbClr val="F0B042"/>
              </a:buClr>
              <a:buFont typeface="Arial" panose="020B0604020202020204" pitchFamily="34" charset="0"/>
              <a:buChar char="•"/>
            </a:pPr>
            <a:r>
              <a:rPr lang="en-US">
                <a:solidFill>
                  <a:srgbClr val="404040"/>
                </a:solidFill>
                <a:latin typeface="Source Sans Pro" panose="020B0503030403020204" pitchFamily="34" charset="0"/>
                <a:ea typeface="Source Sans Pro" panose="020B0503030403020204" pitchFamily="34" charset="0"/>
              </a:rPr>
              <a:t>Bullet point two goes here</a:t>
            </a:r>
          </a:p>
          <a:p>
            <a:pPr indent="-274320">
              <a:buClr>
                <a:srgbClr val="F0B042"/>
              </a:buClr>
              <a:buFont typeface="Arial" panose="020B0604020202020204" pitchFamily="34" charset="0"/>
              <a:buChar char="•"/>
            </a:pPr>
            <a:r>
              <a:rPr lang="en-US">
                <a:solidFill>
                  <a:srgbClr val="404040"/>
                </a:solidFill>
                <a:latin typeface="Source Sans Pro" panose="020B0503030403020204" pitchFamily="34" charset="0"/>
                <a:ea typeface="Source Sans Pro" panose="020B0503030403020204" pitchFamily="34" charset="0"/>
              </a:rPr>
              <a:t>Bullet point three goes here</a:t>
            </a:r>
          </a:p>
          <a:p>
            <a:pPr indent="-274320">
              <a:buClr>
                <a:srgbClr val="F0B042"/>
              </a:buClr>
              <a:buFont typeface="Arial" panose="020B0604020202020204" pitchFamily="34" charset="0"/>
              <a:buChar char="•"/>
            </a:pPr>
            <a:r>
              <a:rPr lang="en-US">
                <a:solidFill>
                  <a:srgbClr val="404040"/>
                </a:solidFill>
                <a:latin typeface="Source Sans Pro" panose="020B0503030403020204" pitchFamily="34" charset="0"/>
                <a:ea typeface="Source Sans Pro" panose="020B0503030403020204" pitchFamily="34" charset="0"/>
              </a:rPr>
              <a:t>Bullet point four goes here</a:t>
            </a:r>
          </a:p>
          <a:p>
            <a:pPr indent="-274320">
              <a:buClr>
                <a:srgbClr val="F0B042"/>
              </a:buClr>
              <a:buFont typeface="Arial" panose="020B0604020202020204" pitchFamily="34" charset="0"/>
              <a:buChar char="•"/>
            </a:pPr>
            <a:r>
              <a:rPr lang="en-US">
                <a:solidFill>
                  <a:srgbClr val="404040"/>
                </a:solidFill>
                <a:latin typeface="Source Sans Pro" panose="020B0503030403020204" pitchFamily="34" charset="0"/>
                <a:ea typeface="Source Sans Pro" panose="020B0503030403020204" pitchFamily="34" charset="0"/>
              </a:rPr>
              <a:t>Bullet point five goes here</a:t>
            </a:r>
          </a:p>
        </p:txBody>
      </p:sp>
      <p:sp>
        <p:nvSpPr>
          <p:cNvPr id="4" name="Date Placeholder 3"/>
          <p:cNvSpPr>
            <a:spLocks noGrp="1"/>
          </p:cNvSpPr>
          <p:nvPr>
            <p:ph type="dt" sz="half" idx="10"/>
          </p:nvPr>
        </p:nvSpPr>
        <p:spPr/>
        <p:txBody>
          <a:bodyPr/>
          <a:lstStyle/>
          <a:p>
            <a:fld id="{EADCFFDC-6553-441F-8A27-57FC46BA451A}"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15D62-533B-43B6-B663-9E3826AFD63A}" type="slidenum">
              <a:rPr lang="en-US" smtClean="0"/>
              <a:t>‹#›</a:t>
            </a:fld>
            <a:endParaRPr lang="en-US"/>
          </a:p>
        </p:txBody>
      </p:sp>
      <p:cxnSp>
        <p:nvCxnSpPr>
          <p:cNvPr id="7" name="Straight Connector 6"/>
          <p:cNvCxnSpPr/>
          <p:nvPr userDrawn="1"/>
        </p:nvCxnSpPr>
        <p:spPr>
          <a:xfrm>
            <a:off x="967740" y="1744146"/>
            <a:ext cx="10058400" cy="0"/>
          </a:xfrm>
          <a:prstGeom prst="line">
            <a:avLst/>
          </a:prstGeom>
          <a:ln w="19050">
            <a:solidFill>
              <a:srgbClr val="7297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84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normAutofit/>
          </a:bodyPr>
          <a:lstStyle>
            <a:lvl1pPr>
              <a:defRPr sz="4800">
                <a:solidFill>
                  <a:srgbClr val="34586E"/>
                </a:solidFill>
                <a:latin typeface="Playfair Display SemiBold" pitchFamily="2" charset="0"/>
              </a:defRPr>
            </a:lvl1pPr>
          </a:lstStyle>
          <a:p>
            <a:r>
              <a:rPr lang="en-US"/>
              <a:t>Click to edit Master title style</a:t>
            </a:r>
          </a:p>
        </p:txBody>
      </p:sp>
      <p:sp>
        <p:nvSpPr>
          <p:cNvPr id="4" name="Date Placeholder 3"/>
          <p:cNvSpPr>
            <a:spLocks noGrp="1"/>
          </p:cNvSpPr>
          <p:nvPr>
            <p:ph type="dt" sz="half" idx="10"/>
          </p:nvPr>
        </p:nvSpPr>
        <p:spPr/>
        <p:txBody>
          <a:bodyPr/>
          <a:lstStyle/>
          <a:p>
            <a:fld id="{EADCFFDC-6553-441F-8A27-57FC46BA451A}"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15D62-533B-43B6-B663-9E3826AFD63A}" type="slidenum">
              <a:rPr lang="en-US" smtClean="0"/>
              <a:t>‹#›</a:t>
            </a:fld>
            <a:endParaRPr lang="en-US"/>
          </a:p>
        </p:txBody>
      </p:sp>
      <p:cxnSp>
        <p:nvCxnSpPr>
          <p:cNvPr id="7" name="Straight Connector 6"/>
          <p:cNvCxnSpPr/>
          <p:nvPr userDrawn="1"/>
        </p:nvCxnSpPr>
        <p:spPr>
          <a:xfrm>
            <a:off x="967740" y="1744146"/>
            <a:ext cx="10058400" cy="0"/>
          </a:xfrm>
          <a:prstGeom prst="line">
            <a:avLst/>
          </a:prstGeom>
          <a:ln w="19050">
            <a:solidFill>
              <a:srgbClr val="7297A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444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bg>
      <p:bgPr>
        <a:pattFill prst="pct5">
          <a:fgClr>
            <a:srgbClr val="516F83"/>
          </a:fgClr>
          <a:bgClr>
            <a:srgbClr val="34586E"/>
          </a:bgClr>
        </a:patt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rgbClr val="F2F2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noFill/>
          <a:ln w="6350" cap="flat" cmpd="sng" algn="ctr">
            <a:solidFill>
              <a:srgbClr val="7297A9"/>
            </a:solidFill>
            <a:prstDash val="solid"/>
            <a:miter lim="800000"/>
          </a:ln>
          <a:effectLst/>
        </p:spPr>
      </p:cxnSp>
      <p:sp>
        <p:nvSpPr>
          <p:cNvPr id="9" name="Picture Placeholder 17">
            <a:extLst>
              <a:ext uri="{FF2B5EF4-FFF2-40B4-BE49-F238E27FC236}">
                <a16:creationId xmlns:a16="http://schemas.microsoft.com/office/drawing/2014/main" id="{8B9EC3A9-7039-403A-9414-429521308AE7}"/>
              </a:ext>
            </a:extLst>
          </p:cNvPr>
          <p:cNvSpPr txBox="1">
            <a:spLocks/>
          </p:cNvSpPr>
          <p:nvPr userDrawn="1"/>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rgbClr val="FFFFFF">
              <a:lumMod val="85000"/>
            </a:srgbClr>
          </a:solidFill>
        </p:spPr>
        <p:txBody>
          <a:bodyPr wrap="square" rIns="365760" anchor="ctr">
            <a:no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 name="Title 1"/>
          <p:cNvSpPr>
            <a:spLocks noGrp="1"/>
          </p:cNvSpPr>
          <p:nvPr>
            <p:ph type="title"/>
          </p:nvPr>
        </p:nvSpPr>
        <p:spPr>
          <a:xfrm>
            <a:off x="831850" y="1709738"/>
            <a:ext cx="10515600" cy="2852737"/>
          </a:xfrm>
        </p:spPr>
        <p:txBody>
          <a:bodyPr anchor="b">
            <a:normAutofit/>
          </a:bodyPr>
          <a:lstStyle>
            <a:lvl1pPr>
              <a:defRPr sz="5400">
                <a:solidFill>
                  <a:srgbClr val="F0B042"/>
                </a:solidFill>
                <a:latin typeface="Playfair Display" pitchFamily="2" charset="0"/>
              </a:defRPr>
            </a:lvl1pPr>
          </a:lstStyle>
          <a:p>
            <a:r>
              <a:rPr lang="en-US"/>
              <a:t>Click to edit Master title</a:t>
            </a:r>
          </a:p>
        </p:txBody>
      </p:sp>
      <p:sp>
        <p:nvSpPr>
          <p:cNvPr id="10" name="Text Placeholder 2"/>
          <p:cNvSpPr>
            <a:spLocks noGrp="1"/>
          </p:cNvSpPr>
          <p:nvPr>
            <p:ph type="body" idx="1" hasCustomPrompt="1"/>
          </p:nvPr>
        </p:nvSpPr>
        <p:spPr>
          <a:xfrm>
            <a:off x="831850" y="4589463"/>
            <a:ext cx="10515600" cy="1500187"/>
          </a:xfrm>
        </p:spPr>
        <p:txBody>
          <a:bodyPr lIns="137160">
            <a:normAutofit/>
          </a:bodyPr>
          <a:lstStyle>
            <a:lvl1pPr marL="0" indent="0">
              <a:buNone/>
              <a:defRPr sz="1800" spc="150" baseline="0">
                <a:solidFill>
                  <a:srgbClr val="FFFFFF"/>
                </a:solidFill>
                <a:latin typeface="Montserra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4247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ransi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2960" y="2286000"/>
            <a:ext cx="6858000" cy="2276475"/>
          </a:xfrm>
        </p:spPr>
        <p:txBody>
          <a:bodyPr lIns="91440" anchor="b">
            <a:normAutofit/>
          </a:bodyPr>
          <a:lstStyle>
            <a:lvl1pPr>
              <a:defRPr sz="4800">
                <a:solidFill>
                  <a:srgbClr val="34586E"/>
                </a:solidFill>
                <a:latin typeface="Playfair Display" pitchFamily="2" charset="0"/>
              </a:defRPr>
            </a:lvl1pPr>
          </a:lstStyle>
          <a:p>
            <a:r>
              <a:rPr lang="en-US"/>
              <a:t>Transition Slide</a:t>
            </a:r>
          </a:p>
        </p:txBody>
      </p:sp>
      <p:sp>
        <p:nvSpPr>
          <p:cNvPr id="3" name="Text Placeholder 2"/>
          <p:cNvSpPr>
            <a:spLocks noGrp="1"/>
          </p:cNvSpPr>
          <p:nvPr>
            <p:ph type="body" idx="1" hasCustomPrompt="1"/>
          </p:nvPr>
        </p:nvSpPr>
        <p:spPr>
          <a:xfrm>
            <a:off x="822960" y="4589463"/>
            <a:ext cx="6858000" cy="914400"/>
          </a:xfrm>
        </p:spPr>
        <p:txBody>
          <a:bodyPr lIns="91440">
            <a:normAutofit/>
          </a:bodyPr>
          <a:lstStyle>
            <a:lvl1pPr marL="0" indent="0">
              <a:buNone/>
              <a:defRPr sz="1600" spc="150" baseline="0">
                <a:solidFill>
                  <a:srgbClr val="7297A9"/>
                </a:solidFill>
                <a:latin typeface="Montserra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ight Triangle 8">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pattFill prst="pct5">
            <a:fgClr>
              <a:srgbClr val="516F83"/>
            </a:fgClr>
            <a:bgClr>
              <a:srgbClr val="34586E"/>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 name="Picture Placeholder 17">
            <a:extLst>
              <a:ext uri="{FF2B5EF4-FFF2-40B4-BE49-F238E27FC236}">
                <a16:creationId xmlns:a16="http://schemas.microsoft.com/office/drawing/2014/main" id="{8B9EC3A9-7039-403A-9414-429521308AE7}"/>
              </a:ext>
            </a:extLst>
          </p:cNvPr>
          <p:cNvSpPr txBox="1">
            <a:spLocks/>
          </p:cNvSpPr>
          <p:nvPr userDrawn="1"/>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rgbClr val="F2F2F2"/>
          </a:solidFill>
        </p:spPr>
        <p:txBody>
          <a:bodyPr wrap="square" rIns="365760" anchor="ctr">
            <a:no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noFill/>
          <a:ln w="19050" cap="flat" cmpd="sng" algn="ctr">
            <a:solidFill>
              <a:srgbClr val="F0B042"/>
            </a:solidFill>
            <a:prstDash val="solid"/>
            <a:miter lim="800000"/>
          </a:ln>
          <a:effec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972" y="4937760"/>
            <a:ext cx="1367306" cy="1371600"/>
          </a:xfrm>
          <a:prstGeom prst="rect">
            <a:avLst/>
          </a:prstGeom>
        </p:spPr>
      </p:pic>
    </p:spTree>
    <p:extLst>
      <p:ext uri="{BB962C8B-B14F-4D97-AF65-F5344CB8AC3E}">
        <p14:creationId xmlns:p14="http://schemas.microsoft.com/office/powerpoint/2010/main" val="135651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 Contact">
    <p:bg>
      <p:bgPr>
        <a:pattFill prst="pct5">
          <a:fgClr>
            <a:srgbClr val="516F83"/>
          </a:fgClr>
          <a:bgClr>
            <a:srgbClr val="34586E"/>
          </a:bgClr>
        </a:patt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rgbClr val="F2F2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noFill/>
          <a:ln w="6350" cap="flat" cmpd="sng" algn="ctr">
            <a:solidFill>
              <a:srgbClr val="F0B042"/>
            </a:solidFill>
            <a:prstDash val="solid"/>
            <a:miter lim="800000"/>
          </a:ln>
          <a:effectLst/>
        </p:spPr>
      </p:cxnSp>
      <p:sp>
        <p:nvSpPr>
          <p:cNvPr id="9" name="Picture Placeholder 17">
            <a:extLst>
              <a:ext uri="{FF2B5EF4-FFF2-40B4-BE49-F238E27FC236}">
                <a16:creationId xmlns:a16="http://schemas.microsoft.com/office/drawing/2014/main" id="{8B9EC3A9-7039-403A-9414-429521308AE7}"/>
              </a:ext>
            </a:extLst>
          </p:cNvPr>
          <p:cNvSpPr txBox="1">
            <a:spLocks/>
          </p:cNvSpPr>
          <p:nvPr userDrawn="1"/>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rgbClr val="FFFFFF">
              <a:lumMod val="85000"/>
            </a:srgbClr>
          </a:solidFill>
        </p:spPr>
        <p:txBody>
          <a:bodyPr wrap="square" rIns="365760" anchor="ctr">
            <a:no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 name="Title 1"/>
          <p:cNvSpPr>
            <a:spLocks noGrp="1"/>
          </p:cNvSpPr>
          <p:nvPr>
            <p:ph type="title"/>
          </p:nvPr>
        </p:nvSpPr>
        <p:spPr>
          <a:xfrm>
            <a:off x="831850" y="1185452"/>
            <a:ext cx="10515600" cy="2852737"/>
          </a:xfrm>
        </p:spPr>
        <p:txBody>
          <a:bodyPr anchor="b">
            <a:normAutofit/>
          </a:bodyPr>
          <a:lstStyle>
            <a:lvl1pPr>
              <a:defRPr sz="5400">
                <a:solidFill>
                  <a:srgbClr val="7297A9"/>
                </a:solidFill>
                <a:latin typeface="Playfair Display" pitchFamily="2" charset="0"/>
              </a:defRPr>
            </a:lvl1pPr>
          </a:lstStyle>
          <a:p>
            <a:r>
              <a:rPr lang="en-US"/>
              <a:t>Click to edit Master title</a:t>
            </a:r>
          </a:p>
        </p:txBody>
      </p:sp>
    </p:spTree>
    <p:extLst>
      <p:ext uri="{BB962C8B-B14F-4D97-AF65-F5344CB8AC3E}">
        <p14:creationId xmlns:p14="http://schemas.microsoft.com/office/powerpoint/2010/main" val="1491363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dk">
    <p:bg>
      <p:bgPr>
        <a:solidFill>
          <a:srgbClr val="F2F2F2"/>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pattFill prst="pct5">
            <a:fgClr>
              <a:srgbClr val="516F83"/>
            </a:fgClr>
            <a:bgClr>
              <a:srgbClr val="34586E"/>
            </a:bgClr>
          </a:patt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noFill/>
          <a:ln w="6350" cap="flat" cmpd="sng" algn="ctr">
            <a:solidFill>
              <a:srgbClr val="F0B042"/>
            </a:solidFill>
            <a:prstDash val="solid"/>
            <a:miter lim="800000"/>
          </a:ln>
          <a:effectLst/>
        </p:spPr>
      </p:cxnSp>
      <p:sp>
        <p:nvSpPr>
          <p:cNvPr id="9" name="Picture Placeholder 17">
            <a:extLst>
              <a:ext uri="{FF2B5EF4-FFF2-40B4-BE49-F238E27FC236}">
                <a16:creationId xmlns:a16="http://schemas.microsoft.com/office/drawing/2014/main" id="{8B9EC3A9-7039-403A-9414-429521308AE7}"/>
              </a:ext>
            </a:extLst>
          </p:cNvPr>
          <p:cNvSpPr txBox="1">
            <a:spLocks/>
          </p:cNvSpPr>
          <p:nvPr userDrawn="1"/>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rgbClr val="FFFFFF">
              <a:lumMod val="85000"/>
            </a:srgbClr>
          </a:solidFill>
        </p:spPr>
        <p:txBody>
          <a:bodyPr wrap="square" rIns="365760" anchor="ctr">
            <a:no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3F3F3F"/>
              </a:solidFill>
              <a:effectLst/>
              <a:uLnTx/>
              <a:uFillTx/>
              <a:latin typeface="Calibri" panose="020F0502020204030204"/>
              <a:ea typeface="+mn-ea"/>
              <a:cs typeface="+mn-cs"/>
            </a:endParaRPr>
          </a:p>
        </p:txBody>
      </p:sp>
      <p:sp>
        <p:nvSpPr>
          <p:cNvPr id="12" name="Title 1"/>
          <p:cNvSpPr>
            <a:spLocks noGrp="1"/>
          </p:cNvSpPr>
          <p:nvPr>
            <p:ph type="title"/>
          </p:nvPr>
        </p:nvSpPr>
        <p:spPr>
          <a:xfrm>
            <a:off x="831850" y="1709738"/>
            <a:ext cx="10515600" cy="2852737"/>
          </a:xfrm>
        </p:spPr>
        <p:txBody>
          <a:bodyPr anchor="b">
            <a:normAutofit/>
          </a:bodyPr>
          <a:lstStyle>
            <a:lvl1pPr>
              <a:defRPr sz="5400">
                <a:solidFill>
                  <a:srgbClr val="34586E"/>
                </a:solidFill>
                <a:latin typeface="Playfair Display" pitchFamily="2" charset="0"/>
              </a:defRPr>
            </a:lvl1pPr>
          </a:lstStyle>
          <a:p>
            <a:r>
              <a:rPr lang="en-US"/>
              <a:t>Click to edit Master title</a:t>
            </a:r>
          </a:p>
        </p:txBody>
      </p:sp>
      <p:sp>
        <p:nvSpPr>
          <p:cNvPr id="13" name="Text Placeholder 2"/>
          <p:cNvSpPr>
            <a:spLocks noGrp="1"/>
          </p:cNvSpPr>
          <p:nvPr>
            <p:ph type="body" idx="1" hasCustomPrompt="1"/>
          </p:nvPr>
        </p:nvSpPr>
        <p:spPr>
          <a:xfrm>
            <a:off x="831850" y="4589463"/>
            <a:ext cx="10515600" cy="1500187"/>
          </a:xfrm>
        </p:spPr>
        <p:txBody>
          <a:bodyPr lIns="137160">
            <a:normAutofit/>
          </a:bodyPr>
          <a:lstStyle>
            <a:lvl1pPr marL="0" indent="0">
              <a:buNone/>
              <a:defRPr sz="1800" spc="150" baseline="0">
                <a:solidFill>
                  <a:srgbClr val="FFFFFF"/>
                </a:solidFill>
                <a:latin typeface="Montserrat" panose="000005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1991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CFFDC-6553-441F-8A27-57FC46BA451A}"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15D62-533B-43B6-B663-9E3826AFD63A}" type="slidenum">
              <a:rPr lang="en-US" smtClean="0"/>
              <a:t>‹#›</a:t>
            </a:fld>
            <a:endParaRPr lang="en-US"/>
          </a:p>
        </p:txBody>
      </p:sp>
    </p:spTree>
    <p:extLst>
      <p:ext uri="{BB962C8B-B14F-4D97-AF65-F5344CB8AC3E}">
        <p14:creationId xmlns:p14="http://schemas.microsoft.com/office/powerpoint/2010/main" val="4134218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DCFFDC-6553-441F-8A27-57FC46BA451A}"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915D62-533B-43B6-B663-9E3826AFD63A}" type="slidenum">
              <a:rPr lang="en-US" smtClean="0"/>
              <a:t>‹#›</a:t>
            </a:fld>
            <a:endParaRPr lang="en-US"/>
          </a:p>
        </p:txBody>
      </p:sp>
    </p:spTree>
    <p:extLst>
      <p:ext uri="{BB962C8B-B14F-4D97-AF65-F5344CB8AC3E}">
        <p14:creationId xmlns:p14="http://schemas.microsoft.com/office/powerpoint/2010/main" val="221952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CFFDC-6553-441F-8A27-57FC46BA451A}"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915D62-533B-43B6-B663-9E3826AFD63A}" type="slidenum">
              <a:rPr lang="en-US" smtClean="0"/>
              <a:t>‹#›</a:t>
            </a:fld>
            <a:endParaRPr lang="en-US"/>
          </a:p>
        </p:txBody>
      </p:sp>
    </p:spTree>
    <p:extLst>
      <p:ext uri="{BB962C8B-B14F-4D97-AF65-F5344CB8AC3E}">
        <p14:creationId xmlns:p14="http://schemas.microsoft.com/office/powerpoint/2010/main" val="4032704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CFFDC-6553-441F-8A27-57FC46BA451A}"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915D62-533B-43B6-B663-9E3826AFD63A}" type="slidenum">
              <a:rPr lang="en-US" smtClean="0"/>
              <a:t>‹#›</a:t>
            </a:fld>
            <a:endParaRPr lang="en-US"/>
          </a:p>
        </p:txBody>
      </p:sp>
    </p:spTree>
    <p:extLst>
      <p:ext uri="{BB962C8B-B14F-4D97-AF65-F5344CB8AC3E}">
        <p14:creationId xmlns:p14="http://schemas.microsoft.com/office/powerpoint/2010/main" val="2275763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CFFDC-6553-441F-8A27-57FC46BA451A}"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15D62-533B-43B6-B663-9E3826AFD63A}" type="slidenum">
              <a:rPr lang="en-US" smtClean="0"/>
              <a:t>‹#›</a:t>
            </a:fld>
            <a:endParaRPr lang="en-US"/>
          </a:p>
        </p:txBody>
      </p:sp>
    </p:spTree>
    <p:extLst>
      <p:ext uri="{BB962C8B-B14F-4D97-AF65-F5344CB8AC3E}">
        <p14:creationId xmlns:p14="http://schemas.microsoft.com/office/powerpoint/2010/main" val="544710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CFFDC-6553-441F-8A27-57FC46BA451A}"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915D62-533B-43B6-B663-9E3826AFD63A}" type="slidenum">
              <a:rPr lang="en-US" smtClean="0"/>
              <a:t>‹#›</a:t>
            </a:fld>
            <a:endParaRPr lang="en-US"/>
          </a:p>
        </p:txBody>
      </p:sp>
    </p:spTree>
    <p:extLst>
      <p:ext uri="{BB962C8B-B14F-4D97-AF65-F5344CB8AC3E}">
        <p14:creationId xmlns:p14="http://schemas.microsoft.com/office/powerpoint/2010/main" val="175058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254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688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Bullets)">
    <p:spTree>
      <p:nvGrpSpPr>
        <p:cNvPr id="1" name=""/>
        <p:cNvGrpSpPr/>
        <p:nvPr/>
      </p:nvGrpSpPr>
      <p:grpSpPr>
        <a:xfrm>
          <a:off x="0" y="0"/>
          <a:ext cx="0" cy="0"/>
          <a:chOff x="0" y="0"/>
          <a:chExt cx="0" cy="0"/>
        </a:xfrm>
      </p:grpSpPr>
      <p:cxnSp>
        <p:nvCxnSpPr>
          <p:cNvPr id="12" name="Straight Connector 11"/>
          <p:cNvCxnSpPr/>
          <p:nvPr userDrawn="1"/>
        </p:nvCxnSpPr>
        <p:spPr>
          <a:xfrm>
            <a:off x="946132" y="1710917"/>
            <a:ext cx="10424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972" y="4937760"/>
            <a:ext cx="1367306" cy="1371600"/>
          </a:xfrm>
          <a:prstGeom prst="rect">
            <a:avLst/>
          </a:prstGeom>
        </p:spPr>
      </p:pic>
      <p:sp>
        <p:nvSpPr>
          <p:cNvPr id="2" name="Title 1"/>
          <p:cNvSpPr>
            <a:spLocks noGrp="1"/>
          </p:cNvSpPr>
          <p:nvPr>
            <p:ph type="title" hasCustomPrompt="1"/>
          </p:nvPr>
        </p:nvSpPr>
        <p:spPr>
          <a:xfrm>
            <a:off x="822960" y="547688"/>
            <a:ext cx="7772400" cy="1143000"/>
          </a:xfrm>
        </p:spPr>
        <p:txBody>
          <a:bodyPr lIns="91440" tIns="45720" rIns="91440" bIns="45720" anchor="b" anchorCtr="0">
            <a:normAutofit/>
          </a:bodyPr>
          <a:lstStyle>
            <a:lvl1pPr>
              <a:defRPr sz="4400">
                <a:solidFill>
                  <a:srgbClr val="34586E"/>
                </a:solidFill>
                <a:latin typeface="Georgia" panose="02040502050405020303" pitchFamily="18" charset="0"/>
              </a:defRPr>
            </a:lvl1pPr>
          </a:lstStyle>
          <a:p>
            <a:r>
              <a:rPr lang="en-US"/>
              <a:t>Content Slide</a:t>
            </a:r>
          </a:p>
        </p:txBody>
      </p:sp>
      <p:sp>
        <p:nvSpPr>
          <p:cNvPr id="3" name="Content Placeholder 2"/>
          <p:cNvSpPr>
            <a:spLocks noGrp="1"/>
          </p:cNvSpPr>
          <p:nvPr>
            <p:ph idx="1" hasCustomPrompt="1"/>
          </p:nvPr>
        </p:nvSpPr>
        <p:spPr>
          <a:xfrm>
            <a:off x="822960" y="2011680"/>
            <a:ext cx="7772400" cy="4297680"/>
          </a:xfrm>
        </p:spPr>
        <p:txBody>
          <a:bodyPr>
            <a:normAutofit/>
          </a:bodyPr>
          <a:lstStyle>
            <a:lvl1pPr>
              <a:lnSpc>
                <a:spcPct val="114000"/>
              </a:lnSpc>
              <a:buClr>
                <a:srgbClr val="F0B042"/>
              </a:buClr>
              <a:defRPr sz="2000">
                <a:solidFill>
                  <a:srgbClr val="4D4D4D"/>
                </a:solidFill>
                <a:latin typeface="+mn-lt"/>
                <a:ea typeface="Source Sans Pro" panose="020B0503030403020204" pitchFamily="34" charset="0"/>
              </a:defRPr>
            </a:lvl1pPr>
            <a:lvl2pPr>
              <a:lnSpc>
                <a:spcPct val="114000"/>
              </a:lnSpc>
              <a:buClr>
                <a:srgbClr val="F0B042"/>
              </a:buClr>
              <a:defRPr sz="2000">
                <a:solidFill>
                  <a:srgbClr val="4D4D4D"/>
                </a:solidFill>
                <a:latin typeface="+mn-lt"/>
                <a:ea typeface="Source Sans Pro" panose="020B0503030403020204" pitchFamily="34" charset="0"/>
              </a:defRPr>
            </a:lvl2pPr>
            <a:lvl3pPr>
              <a:lnSpc>
                <a:spcPct val="114000"/>
              </a:lnSpc>
              <a:buClr>
                <a:srgbClr val="F0B042"/>
              </a:buClr>
              <a:defRPr sz="2000">
                <a:solidFill>
                  <a:srgbClr val="4D4D4D"/>
                </a:solidFill>
                <a:latin typeface="+mn-lt"/>
                <a:ea typeface="Source Sans Pro" panose="020B0503030403020204" pitchFamily="34" charset="0"/>
              </a:defRPr>
            </a:lvl3pPr>
            <a:lvl4pPr>
              <a:defRPr>
                <a:latin typeface="Source Sans Pro" panose="020B0503030403020204" pitchFamily="34" charset="0"/>
                <a:ea typeface="Source Sans Pro" panose="020B0503030403020204" pitchFamily="34" charset="0"/>
              </a:defRPr>
            </a:lvl4pPr>
            <a:lvl5pPr>
              <a:defRPr>
                <a:latin typeface="Source Sans Pro" panose="020B0503030403020204" pitchFamily="34" charset="0"/>
                <a:ea typeface="Source Sans Pro" panose="020B0503030403020204" pitchFamily="34" charset="0"/>
              </a:defRPr>
            </a:lvl5pPr>
          </a:lstStyle>
          <a:p>
            <a:pPr lvl="0"/>
            <a:r>
              <a:rPr lang="en-US"/>
              <a:t>Bullet point one goes here</a:t>
            </a:r>
          </a:p>
          <a:p>
            <a:pPr lvl="1"/>
            <a:r>
              <a:rPr lang="en-US"/>
              <a:t>Second level bullet point here</a:t>
            </a:r>
          </a:p>
          <a:p>
            <a:pPr lvl="2"/>
            <a:r>
              <a:rPr lang="en-US"/>
              <a:t>Third level bullet point here</a:t>
            </a:r>
          </a:p>
        </p:txBody>
      </p:sp>
      <p:grpSp>
        <p:nvGrpSpPr>
          <p:cNvPr id="5" name="Group 4"/>
          <p:cNvGrpSpPr/>
          <p:nvPr userDrawn="1"/>
        </p:nvGrpSpPr>
        <p:grpSpPr>
          <a:xfrm>
            <a:off x="6679908" y="0"/>
            <a:ext cx="5713260" cy="3541007"/>
            <a:chOff x="6679908" y="0"/>
            <a:chExt cx="5713260" cy="3541007"/>
          </a:xfrm>
        </p:grpSpPr>
        <p:grpSp>
          <p:nvGrpSpPr>
            <p:cNvPr id="6" name="Group 5">
              <a:extLst>
                <a:ext uri="{FF2B5EF4-FFF2-40B4-BE49-F238E27FC236}">
                  <a16:creationId xmlns:a16="http://schemas.microsoft.com/office/drawing/2014/main" id="{AB0E1BA4-80FE-4826-BA2F-083C3A5BB7FA}"/>
                </a:ext>
              </a:extLst>
            </p:cNvPr>
            <p:cNvGrpSpPr/>
            <p:nvPr/>
          </p:nvGrpSpPr>
          <p:grpSpPr>
            <a:xfrm flipH="1">
              <a:off x="7561328" y="0"/>
              <a:ext cx="4831840" cy="3541007"/>
              <a:chOff x="-192127" y="-2"/>
              <a:chExt cx="4831840" cy="3367272"/>
            </a:xfrm>
            <a:solidFill>
              <a:srgbClr val="F2F2F2"/>
            </a:solidFill>
          </p:grpSpPr>
          <p:sp>
            <p:nvSpPr>
              <p:cNvPr id="9" name="Diagonal Stripe 8">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10" name="Straight Connector 9">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grpFill/>
              <a:ln>
                <a:solidFill>
                  <a:srgbClr val="BFBFBF"/>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F0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8" name="Parallelogram 7">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solidFill>
                  <a:srgbClr val="34586E"/>
                </a:solidFill>
              </a:endParaRPr>
            </a:p>
          </p:txBody>
        </p:sp>
      </p:grpSp>
    </p:spTree>
    <p:extLst>
      <p:ext uri="{BB962C8B-B14F-4D97-AF65-F5344CB8AC3E}">
        <p14:creationId xmlns:p14="http://schemas.microsoft.com/office/powerpoint/2010/main" val="1552369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Columns)">
    <p:spTree>
      <p:nvGrpSpPr>
        <p:cNvPr id="1" name=""/>
        <p:cNvGrpSpPr/>
        <p:nvPr/>
      </p:nvGrpSpPr>
      <p:grpSpPr>
        <a:xfrm>
          <a:off x="0" y="0"/>
          <a:ext cx="0" cy="0"/>
          <a:chOff x="0" y="0"/>
          <a:chExt cx="0" cy="0"/>
        </a:xfrm>
      </p:grpSpPr>
      <p:cxnSp>
        <p:nvCxnSpPr>
          <p:cNvPr id="15" name="Straight Connector 14"/>
          <p:cNvCxnSpPr/>
          <p:nvPr userDrawn="1"/>
        </p:nvCxnSpPr>
        <p:spPr>
          <a:xfrm>
            <a:off x="946132" y="1710917"/>
            <a:ext cx="10424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972" y="4937760"/>
            <a:ext cx="1367306" cy="1371600"/>
          </a:xfrm>
          <a:prstGeom prst="rect">
            <a:avLst/>
          </a:prstGeom>
        </p:spPr>
      </p:pic>
      <p:sp>
        <p:nvSpPr>
          <p:cNvPr id="2" name="Title 1"/>
          <p:cNvSpPr>
            <a:spLocks noGrp="1"/>
          </p:cNvSpPr>
          <p:nvPr>
            <p:ph type="title" hasCustomPrompt="1"/>
          </p:nvPr>
        </p:nvSpPr>
        <p:spPr>
          <a:xfrm>
            <a:off x="822960" y="547688"/>
            <a:ext cx="7772400" cy="1143000"/>
          </a:xfrm>
        </p:spPr>
        <p:txBody>
          <a:bodyPr lIns="91440" tIns="45720" rIns="91440" bIns="45720" anchor="b" anchorCtr="0">
            <a:normAutofit/>
          </a:bodyPr>
          <a:lstStyle>
            <a:lvl1pPr>
              <a:defRPr sz="4400">
                <a:solidFill>
                  <a:srgbClr val="34586E"/>
                </a:solidFill>
                <a:latin typeface="Georgia" panose="02040502050405020303" pitchFamily="18" charset="0"/>
              </a:defRPr>
            </a:lvl1pPr>
          </a:lstStyle>
          <a:p>
            <a:r>
              <a:rPr lang="en-US"/>
              <a:t>Content Slide</a:t>
            </a:r>
          </a:p>
        </p:txBody>
      </p:sp>
      <p:grpSp>
        <p:nvGrpSpPr>
          <p:cNvPr id="5" name="Group 4"/>
          <p:cNvGrpSpPr/>
          <p:nvPr userDrawn="1"/>
        </p:nvGrpSpPr>
        <p:grpSpPr>
          <a:xfrm>
            <a:off x="6679908" y="0"/>
            <a:ext cx="5713260" cy="3541007"/>
            <a:chOff x="6679908" y="0"/>
            <a:chExt cx="5713260" cy="3541007"/>
          </a:xfrm>
        </p:grpSpPr>
        <p:grpSp>
          <p:nvGrpSpPr>
            <p:cNvPr id="6" name="Group 5">
              <a:extLst>
                <a:ext uri="{FF2B5EF4-FFF2-40B4-BE49-F238E27FC236}">
                  <a16:creationId xmlns:a16="http://schemas.microsoft.com/office/drawing/2014/main" id="{AB0E1BA4-80FE-4826-BA2F-083C3A5BB7FA}"/>
                </a:ext>
              </a:extLst>
            </p:cNvPr>
            <p:cNvGrpSpPr/>
            <p:nvPr/>
          </p:nvGrpSpPr>
          <p:grpSpPr>
            <a:xfrm flipH="1">
              <a:off x="7561328" y="0"/>
              <a:ext cx="4831840" cy="3541007"/>
              <a:chOff x="-192127" y="-2"/>
              <a:chExt cx="4831840" cy="3367272"/>
            </a:xfrm>
            <a:solidFill>
              <a:srgbClr val="F2F2F2"/>
            </a:solidFill>
          </p:grpSpPr>
          <p:sp>
            <p:nvSpPr>
              <p:cNvPr id="9" name="Diagonal Stripe 8">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10" name="Straight Connector 9">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grpFill/>
              <a:ln>
                <a:solidFill>
                  <a:srgbClr val="BFBFBF"/>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F0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8" name="Parallelogram 7">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solidFill>
                  <a:srgbClr val="34586E"/>
                </a:solidFill>
              </a:endParaRPr>
            </a:p>
          </p:txBody>
        </p:sp>
      </p:grpSp>
      <p:sp>
        <p:nvSpPr>
          <p:cNvPr id="12" name="Text Placeholder 2"/>
          <p:cNvSpPr>
            <a:spLocks noGrp="1"/>
          </p:cNvSpPr>
          <p:nvPr>
            <p:ph type="body" idx="10"/>
          </p:nvPr>
        </p:nvSpPr>
        <p:spPr>
          <a:xfrm>
            <a:off x="822960" y="2011680"/>
            <a:ext cx="3931920" cy="457200"/>
          </a:xfrm>
        </p:spPr>
        <p:txBody>
          <a:bodyPr lIns="137160" bIns="45720" anchor="b">
            <a:normAutofit/>
          </a:bodyPr>
          <a:lstStyle>
            <a:lvl1pPr marL="0" indent="0">
              <a:buNone/>
              <a:defRPr sz="2000" b="0">
                <a:solidFill>
                  <a:srgbClr val="F0B042"/>
                </a:solidFill>
                <a:latin typeface="+mn-lt"/>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p:cNvSpPr>
            <a:spLocks noGrp="1"/>
          </p:cNvSpPr>
          <p:nvPr>
            <p:ph sz="half" idx="2" hasCustomPrompt="1"/>
          </p:nvPr>
        </p:nvSpPr>
        <p:spPr>
          <a:xfrm>
            <a:off x="822960" y="2560320"/>
            <a:ext cx="3931920" cy="3657600"/>
          </a:xfrm>
        </p:spPr>
        <p:txBody>
          <a:bodyPr tIns="45720" rIns="91440" bIns="45720">
            <a:noAutofit/>
          </a:bodyPr>
          <a:lstStyle>
            <a:lvl1pPr marL="68580" indent="0">
              <a:lnSpc>
                <a:spcPct val="114000"/>
              </a:lnSpc>
              <a:buClr>
                <a:srgbClr val="F0B042"/>
              </a:buClr>
              <a:buNone/>
              <a:defRPr sz="1800">
                <a:solidFill>
                  <a:srgbClr val="4D4D4D"/>
                </a:solidFill>
                <a:latin typeface="+mn-lt"/>
                <a:ea typeface="Source Sans Pro" panose="020B0503030403020204" pitchFamily="34" charset="0"/>
              </a:defRPr>
            </a:lvl1pPr>
            <a:lvl2pPr marL="457200" indent="0">
              <a:lnSpc>
                <a:spcPct val="114000"/>
              </a:lnSpc>
              <a:buClr>
                <a:srgbClr val="F0B042"/>
              </a:buClr>
              <a:buNone/>
              <a:defRPr sz="2000">
                <a:solidFill>
                  <a:srgbClr val="4D4D4D"/>
                </a:solidFill>
                <a:latin typeface="Source Sans Pro" panose="020B0503030403020204" pitchFamily="34" charset="0"/>
                <a:ea typeface="Source Sans Pro" panose="020B0503030403020204" pitchFamily="34" charset="0"/>
              </a:defRPr>
            </a:lvl2pPr>
            <a:lvl3pPr marL="914400" indent="0">
              <a:lnSpc>
                <a:spcPct val="114000"/>
              </a:lnSpc>
              <a:buClr>
                <a:srgbClr val="F0B042"/>
              </a:buClr>
              <a:buNone/>
              <a:defRPr sz="2000">
                <a:solidFill>
                  <a:srgbClr val="4D4D4D"/>
                </a:solidFill>
                <a:latin typeface="Source Sans Pro" panose="020B0503030403020204" pitchFamily="34" charset="0"/>
                <a:ea typeface="Source Sans Pro" panose="020B0503030403020204" pitchFamily="34" charset="0"/>
              </a:defRPr>
            </a:lvl3pPr>
            <a:lvl4pPr>
              <a:defRPr sz="2000">
                <a:latin typeface="Source Sans Pro" panose="020B0503030403020204" pitchFamily="34" charset="0"/>
                <a:ea typeface="Source Sans Pro" panose="020B0503030403020204" pitchFamily="34" charset="0"/>
              </a:defRPr>
            </a:lvl4pPr>
            <a:lvl5pPr>
              <a:defRPr sz="2000">
                <a:latin typeface="Source Sans Pro" panose="020B0503030403020204" pitchFamily="34" charset="0"/>
                <a:ea typeface="Source Sans Pro" panose="020B0503030403020204" pitchFamily="34" charset="0"/>
              </a:defRPr>
            </a:lvl5pPr>
          </a:lstStyle>
          <a:p>
            <a:pPr marL="68580" indent="0">
              <a:lnSpc>
                <a:spcPct val="114000"/>
              </a:lnSpc>
              <a:buNone/>
            </a:pPr>
            <a:r>
              <a:rPr lang="en-US" sz="1800"/>
              <a:t>Lorem ipsum dolor sit </a:t>
            </a:r>
            <a:r>
              <a:rPr lang="en-US" sz="1800" err="1"/>
              <a:t>amet</a:t>
            </a:r>
            <a:r>
              <a:rPr lang="en-US" sz="1800"/>
              <a:t>, </a:t>
            </a:r>
            <a:r>
              <a:rPr lang="en-US" sz="1800" err="1"/>
              <a:t>consectetur</a:t>
            </a:r>
            <a:r>
              <a:rPr lang="en-US" sz="1800"/>
              <a:t> </a:t>
            </a:r>
            <a:r>
              <a:rPr lang="en-US" sz="1800" err="1"/>
              <a:t>adipiscing</a:t>
            </a:r>
            <a:r>
              <a:rPr lang="en-US" sz="1800"/>
              <a:t> </a:t>
            </a:r>
            <a:r>
              <a:rPr lang="en-US" sz="1800" err="1"/>
              <a:t>elit</a:t>
            </a:r>
            <a:r>
              <a:rPr lang="en-US" sz="1800"/>
              <a:t>, </a:t>
            </a:r>
            <a:r>
              <a:rPr lang="en-US" sz="1800" err="1"/>
              <a:t>sed</a:t>
            </a:r>
            <a:r>
              <a:rPr lang="en-US" sz="1800"/>
              <a:t> do </a:t>
            </a:r>
            <a:r>
              <a:rPr lang="en-US" sz="1800" err="1"/>
              <a:t>eiusmod</a:t>
            </a:r>
            <a:r>
              <a:rPr lang="en-US" sz="1800"/>
              <a:t> </a:t>
            </a:r>
            <a:r>
              <a:rPr lang="en-US" sz="1800" err="1"/>
              <a:t>tempor</a:t>
            </a:r>
            <a:r>
              <a:rPr lang="en-US" sz="1800"/>
              <a:t> </a:t>
            </a:r>
            <a:r>
              <a:rPr lang="en-US" sz="1800" err="1"/>
              <a:t>incididunt</a:t>
            </a:r>
            <a:r>
              <a:rPr lang="en-US" sz="1800"/>
              <a:t> </a:t>
            </a:r>
            <a:r>
              <a:rPr lang="en-US" sz="1800" err="1"/>
              <a:t>ut</a:t>
            </a:r>
            <a:r>
              <a:rPr lang="en-US" sz="1800"/>
              <a:t> </a:t>
            </a:r>
            <a:r>
              <a:rPr lang="en-US" sz="1800" err="1"/>
              <a:t>labore</a:t>
            </a:r>
            <a:r>
              <a:rPr lang="en-US" sz="1800"/>
              <a:t> et </a:t>
            </a:r>
            <a:r>
              <a:rPr lang="en-US" sz="1800" err="1"/>
              <a:t>dolore</a:t>
            </a:r>
            <a:r>
              <a:rPr lang="en-US" sz="1800"/>
              <a:t> magna </a:t>
            </a:r>
            <a:r>
              <a:rPr lang="en-US" sz="1800" err="1"/>
              <a:t>aliqua</a:t>
            </a:r>
            <a:r>
              <a:rPr lang="en-US" sz="1800"/>
              <a:t>. </a:t>
            </a:r>
            <a:r>
              <a:rPr lang="en-US" sz="1800" err="1"/>
              <a:t>Ut</a:t>
            </a:r>
            <a:r>
              <a:rPr lang="en-US" sz="1800"/>
              <a:t> </a:t>
            </a:r>
            <a:r>
              <a:rPr lang="en-US" sz="1800" err="1"/>
              <a:t>enim</a:t>
            </a:r>
            <a:r>
              <a:rPr lang="en-US" sz="1800"/>
              <a:t> ad minim </a:t>
            </a:r>
            <a:r>
              <a:rPr lang="en-US" sz="1800" err="1"/>
              <a:t>veniam</a:t>
            </a:r>
            <a:r>
              <a:rPr lang="en-US" sz="1800"/>
              <a:t>, </a:t>
            </a:r>
            <a:r>
              <a:rPr lang="en-US" sz="1800" err="1"/>
              <a:t>quis</a:t>
            </a:r>
            <a:r>
              <a:rPr lang="en-US" sz="1800"/>
              <a:t> </a:t>
            </a:r>
            <a:r>
              <a:rPr lang="en-US" sz="1800" err="1"/>
              <a:t>nostrud</a:t>
            </a:r>
            <a:r>
              <a:rPr lang="en-US" sz="1800"/>
              <a:t> </a:t>
            </a:r>
            <a:r>
              <a:rPr lang="en-US" sz="1800" err="1"/>
              <a:t>ullamco</a:t>
            </a:r>
            <a:r>
              <a:rPr lang="en-US" sz="1800"/>
              <a:t> </a:t>
            </a:r>
            <a:r>
              <a:rPr lang="en-US" sz="1800" err="1"/>
              <a:t>laboris</a:t>
            </a:r>
            <a:r>
              <a:rPr lang="en-US" sz="1800"/>
              <a:t> nisi </a:t>
            </a:r>
            <a:r>
              <a:rPr lang="en-US" sz="1800" err="1"/>
              <a:t>ut</a:t>
            </a:r>
            <a:r>
              <a:rPr lang="en-US" sz="1800"/>
              <a:t> ex </a:t>
            </a:r>
            <a:r>
              <a:rPr lang="en-US" sz="1800" err="1"/>
              <a:t>ea</a:t>
            </a:r>
            <a:r>
              <a:rPr lang="en-US" sz="1800"/>
              <a:t> </a:t>
            </a:r>
            <a:r>
              <a:rPr lang="en-US" sz="1800" err="1"/>
              <a:t>commodo</a:t>
            </a:r>
            <a:r>
              <a:rPr lang="en-US" sz="1800"/>
              <a:t> </a:t>
            </a:r>
            <a:r>
              <a:rPr lang="en-US" sz="1800" err="1"/>
              <a:t>consequat</a:t>
            </a:r>
            <a:r>
              <a:rPr lang="en-US" sz="1800"/>
              <a:t>. </a:t>
            </a:r>
            <a:r>
              <a:rPr lang="en-US" sz="1800" err="1"/>
              <a:t>Duis</a:t>
            </a:r>
            <a:r>
              <a:rPr lang="en-US" sz="1800"/>
              <a:t> </a:t>
            </a:r>
            <a:r>
              <a:rPr lang="en-US" sz="1800" err="1"/>
              <a:t>aute</a:t>
            </a:r>
            <a:r>
              <a:rPr lang="en-US" sz="1800"/>
              <a:t> </a:t>
            </a:r>
            <a:r>
              <a:rPr lang="en-US" sz="1800" err="1"/>
              <a:t>irure</a:t>
            </a:r>
            <a:r>
              <a:rPr lang="en-US" sz="1800"/>
              <a:t> dolor in </a:t>
            </a:r>
            <a:r>
              <a:rPr lang="en-US" sz="1800" err="1"/>
              <a:t>voluptate</a:t>
            </a:r>
            <a:r>
              <a:rPr lang="en-US" sz="1800"/>
              <a:t> </a:t>
            </a:r>
            <a:r>
              <a:rPr lang="en-US" sz="1800" err="1"/>
              <a:t>velit</a:t>
            </a:r>
            <a:r>
              <a:rPr lang="en-US" sz="1800"/>
              <a:t> </a:t>
            </a:r>
            <a:r>
              <a:rPr lang="en-US" sz="1800" err="1"/>
              <a:t>esse</a:t>
            </a:r>
            <a:r>
              <a:rPr lang="en-US" sz="1800"/>
              <a:t> </a:t>
            </a:r>
            <a:r>
              <a:rPr lang="en-US" sz="1800" err="1"/>
              <a:t>cillum</a:t>
            </a:r>
            <a:r>
              <a:rPr lang="en-US" sz="1800"/>
              <a:t> </a:t>
            </a:r>
            <a:r>
              <a:rPr lang="en-US" sz="1800" err="1"/>
              <a:t>dolore</a:t>
            </a:r>
            <a:r>
              <a:rPr lang="en-US" sz="1800"/>
              <a:t> </a:t>
            </a:r>
            <a:r>
              <a:rPr lang="en-US" sz="1800" err="1"/>
              <a:t>eu</a:t>
            </a:r>
            <a:r>
              <a:rPr lang="en-US" sz="1800"/>
              <a:t> </a:t>
            </a:r>
            <a:r>
              <a:rPr lang="en-US" sz="1800" err="1"/>
              <a:t>fugiat</a:t>
            </a:r>
            <a:r>
              <a:rPr lang="en-US" sz="1800"/>
              <a:t> </a:t>
            </a:r>
            <a:r>
              <a:rPr lang="en-US" sz="1800" err="1"/>
              <a:t>nulla</a:t>
            </a:r>
            <a:r>
              <a:rPr lang="en-US" sz="1800"/>
              <a:t> </a:t>
            </a:r>
            <a:r>
              <a:rPr lang="en-US" sz="1800" err="1"/>
              <a:t>pariatur</a:t>
            </a:r>
            <a:r>
              <a:rPr lang="en-US" sz="1800"/>
              <a:t> </a:t>
            </a:r>
            <a:r>
              <a:rPr lang="en-US" sz="1800" err="1"/>
              <a:t>ut</a:t>
            </a:r>
            <a:r>
              <a:rPr lang="en-US" sz="1800"/>
              <a:t> </a:t>
            </a:r>
            <a:r>
              <a:rPr lang="en-US" sz="1800" err="1"/>
              <a:t>labore</a:t>
            </a:r>
            <a:r>
              <a:rPr lang="en-US" sz="1800"/>
              <a:t> et </a:t>
            </a:r>
            <a:r>
              <a:rPr lang="en-US" sz="1800" err="1"/>
              <a:t>dolore</a:t>
            </a:r>
            <a:r>
              <a:rPr lang="en-US" sz="1800"/>
              <a:t> magna </a:t>
            </a:r>
            <a:r>
              <a:rPr lang="en-US" sz="1800" err="1"/>
              <a:t>aliqua</a:t>
            </a:r>
            <a:r>
              <a:rPr lang="en-US" sz="1800"/>
              <a:t>. </a:t>
            </a:r>
          </a:p>
        </p:txBody>
      </p:sp>
      <p:sp>
        <p:nvSpPr>
          <p:cNvPr id="20" name="Text Placeholder 2"/>
          <p:cNvSpPr>
            <a:spLocks noGrp="1"/>
          </p:cNvSpPr>
          <p:nvPr>
            <p:ph type="body" idx="13"/>
          </p:nvPr>
        </p:nvSpPr>
        <p:spPr>
          <a:xfrm>
            <a:off x="5394960" y="2009775"/>
            <a:ext cx="3931920" cy="457200"/>
          </a:xfrm>
        </p:spPr>
        <p:txBody>
          <a:bodyPr lIns="137160" bIns="45720" anchor="b">
            <a:normAutofit/>
          </a:bodyPr>
          <a:lstStyle>
            <a:lvl1pPr marL="0" indent="0">
              <a:buNone/>
              <a:defRPr sz="2000" b="0">
                <a:solidFill>
                  <a:srgbClr val="F0B042"/>
                </a:solidFill>
                <a:latin typeface="+mn-lt"/>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p:cNvSpPr>
            <a:spLocks noGrp="1"/>
          </p:cNvSpPr>
          <p:nvPr>
            <p:ph sz="half" idx="14" hasCustomPrompt="1"/>
          </p:nvPr>
        </p:nvSpPr>
        <p:spPr>
          <a:xfrm>
            <a:off x="5394960" y="2558415"/>
            <a:ext cx="3931920" cy="3657600"/>
          </a:xfrm>
        </p:spPr>
        <p:txBody>
          <a:bodyPr tIns="45720" rIns="91440" bIns="45720">
            <a:noAutofit/>
          </a:bodyPr>
          <a:lstStyle>
            <a:lvl1pPr marL="68580" indent="0">
              <a:lnSpc>
                <a:spcPct val="114000"/>
              </a:lnSpc>
              <a:buClr>
                <a:srgbClr val="F0B042"/>
              </a:buClr>
              <a:buNone/>
              <a:defRPr sz="1800">
                <a:solidFill>
                  <a:srgbClr val="4D4D4D"/>
                </a:solidFill>
                <a:latin typeface="+mn-lt"/>
                <a:ea typeface="Source Sans Pro" panose="020B0503030403020204" pitchFamily="34" charset="0"/>
              </a:defRPr>
            </a:lvl1pPr>
            <a:lvl2pPr marL="457200" indent="0">
              <a:lnSpc>
                <a:spcPct val="114000"/>
              </a:lnSpc>
              <a:buClr>
                <a:srgbClr val="F0B042"/>
              </a:buClr>
              <a:buNone/>
              <a:defRPr sz="2000">
                <a:solidFill>
                  <a:srgbClr val="4D4D4D"/>
                </a:solidFill>
                <a:latin typeface="Source Sans Pro" panose="020B0503030403020204" pitchFamily="34" charset="0"/>
                <a:ea typeface="Source Sans Pro" panose="020B0503030403020204" pitchFamily="34" charset="0"/>
              </a:defRPr>
            </a:lvl2pPr>
            <a:lvl3pPr marL="914400" indent="0">
              <a:lnSpc>
                <a:spcPct val="114000"/>
              </a:lnSpc>
              <a:buClr>
                <a:srgbClr val="F0B042"/>
              </a:buClr>
              <a:buNone/>
              <a:defRPr sz="2000">
                <a:solidFill>
                  <a:srgbClr val="4D4D4D"/>
                </a:solidFill>
                <a:latin typeface="Source Sans Pro" panose="020B0503030403020204" pitchFamily="34" charset="0"/>
                <a:ea typeface="Source Sans Pro" panose="020B0503030403020204" pitchFamily="34" charset="0"/>
              </a:defRPr>
            </a:lvl3pPr>
            <a:lvl4pPr>
              <a:defRPr sz="2000">
                <a:latin typeface="Source Sans Pro" panose="020B0503030403020204" pitchFamily="34" charset="0"/>
                <a:ea typeface="Source Sans Pro" panose="020B0503030403020204" pitchFamily="34" charset="0"/>
              </a:defRPr>
            </a:lvl4pPr>
            <a:lvl5pPr>
              <a:defRPr sz="2000">
                <a:latin typeface="Source Sans Pro" panose="020B0503030403020204" pitchFamily="34" charset="0"/>
                <a:ea typeface="Source Sans Pro" panose="020B0503030403020204" pitchFamily="34" charset="0"/>
              </a:defRPr>
            </a:lvl5pPr>
          </a:lstStyle>
          <a:p>
            <a:pPr marL="68580" indent="0">
              <a:lnSpc>
                <a:spcPct val="114000"/>
              </a:lnSpc>
              <a:buNone/>
            </a:pPr>
            <a:r>
              <a:rPr lang="en-US" sz="1800"/>
              <a:t>Lorem ipsum dolor sit </a:t>
            </a:r>
            <a:r>
              <a:rPr lang="en-US" sz="1800" err="1"/>
              <a:t>amet</a:t>
            </a:r>
            <a:r>
              <a:rPr lang="en-US" sz="1800"/>
              <a:t>, </a:t>
            </a:r>
            <a:r>
              <a:rPr lang="en-US" sz="1800" err="1"/>
              <a:t>consectetur</a:t>
            </a:r>
            <a:r>
              <a:rPr lang="en-US" sz="1800"/>
              <a:t> </a:t>
            </a:r>
            <a:r>
              <a:rPr lang="en-US" sz="1800" err="1"/>
              <a:t>adipiscing</a:t>
            </a:r>
            <a:r>
              <a:rPr lang="en-US" sz="1800"/>
              <a:t> </a:t>
            </a:r>
            <a:r>
              <a:rPr lang="en-US" sz="1800" err="1"/>
              <a:t>elit</a:t>
            </a:r>
            <a:r>
              <a:rPr lang="en-US" sz="1800"/>
              <a:t>, </a:t>
            </a:r>
            <a:r>
              <a:rPr lang="en-US" sz="1800" err="1"/>
              <a:t>sed</a:t>
            </a:r>
            <a:r>
              <a:rPr lang="en-US" sz="1800"/>
              <a:t> do </a:t>
            </a:r>
            <a:r>
              <a:rPr lang="en-US" sz="1800" err="1"/>
              <a:t>eiusmod</a:t>
            </a:r>
            <a:r>
              <a:rPr lang="en-US" sz="1800"/>
              <a:t> </a:t>
            </a:r>
            <a:r>
              <a:rPr lang="en-US" sz="1800" err="1"/>
              <a:t>tempor</a:t>
            </a:r>
            <a:r>
              <a:rPr lang="en-US" sz="1800"/>
              <a:t> </a:t>
            </a:r>
            <a:r>
              <a:rPr lang="en-US" sz="1800" err="1"/>
              <a:t>incididunt</a:t>
            </a:r>
            <a:r>
              <a:rPr lang="en-US" sz="1800"/>
              <a:t> </a:t>
            </a:r>
            <a:r>
              <a:rPr lang="en-US" sz="1800" err="1"/>
              <a:t>ut</a:t>
            </a:r>
            <a:r>
              <a:rPr lang="en-US" sz="1800"/>
              <a:t> </a:t>
            </a:r>
            <a:r>
              <a:rPr lang="en-US" sz="1800" err="1"/>
              <a:t>labore</a:t>
            </a:r>
            <a:r>
              <a:rPr lang="en-US" sz="1800"/>
              <a:t> et </a:t>
            </a:r>
            <a:r>
              <a:rPr lang="en-US" sz="1800" err="1"/>
              <a:t>dolore</a:t>
            </a:r>
            <a:r>
              <a:rPr lang="en-US" sz="1800"/>
              <a:t> magna </a:t>
            </a:r>
            <a:r>
              <a:rPr lang="en-US" sz="1800" err="1"/>
              <a:t>aliqua</a:t>
            </a:r>
            <a:r>
              <a:rPr lang="en-US" sz="1800"/>
              <a:t>. </a:t>
            </a:r>
            <a:r>
              <a:rPr lang="en-US" sz="1800" err="1"/>
              <a:t>Ut</a:t>
            </a:r>
            <a:r>
              <a:rPr lang="en-US" sz="1800"/>
              <a:t> </a:t>
            </a:r>
            <a:r>
              <a:rPr lang="en-US" sz="1800" err="1"/>
              <a:t>enim</a:t>
            </a:r>
            <a:r>
              <a:rPr lang="en-US" sz="1800"/>
              <a:t> ad minim </a:t>
            </a:r>
            <a:r>
              <a:rPr lang="en-US" sz="1800" err="1"/>
              <a:t>veniam</a:t>
            </a:r>
            <a:r>
              <a:rPr lang="en-US" sz="1800"/>
              <a:t>, </a:t>
            </a:r>
            <a:r>
              <a:rPr lang="en-US" sz="1800" err="1"/>
              <a:t>quis</a:t>
            </a:r>
            <a:r>
              <a:rPr lang="en-US" sz="1800"/>
              <a:t> </a:t>
            </a:r>
            <a:r>
              <a:rPr lang="en-US" sz="1800" err="1"/>
              <a:t>nostrud</a:t>
            </a:r>
            <a:r>
              <a:rPr lang="en-US" sz="1800"/>
              <a:t> </a:t>
            </a:r>
            <a:r>
              <a:rPr lang="en-US" sz="1800" err="1"/>
              <a:t>ullamco</a:t>
            </a:r>
            <a:r>
              <a:rPr lang="en-US" sz="1800"/>
              <a:t> </a:t>
            </a:r>
            <a:r>
              <a:rPr lang="en-US" sz="1800" err="1"/>
              <a:t>laboris</a:t>
            </a:r>
            <a:r>
              <a:rPr lang="en-US" sz="1800"/>
              <a:t> nisi </a:t>
            </a:r>
            <a:r>
              <a:rPr lang="en-US" sz="1800" err="1"/>
              <a:t>ut</a:t>
            </a:r>
            <a:r>
              <a:rPr lang="en-US" sz="1800"/>
              <a:t> ex </a:t>
            </a:r>
            <a:r>
              <a:rPr lang="en-US" sz="1800" err="1"/>
              <a:t>ea</a:t>
            </a:r>
            <a:r>
              <a:rPr lang="en-US" sz="1800"/>
              <a:t> </a:t>
            </a:r>
            <a:r>
              <a:rPr lang="en-US" sz="1800" err="1"/>
              <a:t>commodo</a:t>
            </a:r>
            <a:r>
              <a:rPr lang="en-US" sz="1800"/>
              <a:t> </a:t>
            </a:r>
            <a:r>
              <a:rPr lang="en-US" sz="1800" err="1"/>
              <a:t>consequat</a:t>
            </a:r>
            <a:r>
              <a:rPr lang="en-US" sz="1800"/>
              <a:t>. </a:t>
            </a:r>
            <a:r>
              <a:rPr lang="en-US" sz="1800" err="1"/>
              <a:t>Duis</a:t>
            </a:r>
            <a:r>
              <a:rPr lang="en-US" sz="1800"/>
              <a:t> </a:t>
            </a:r>
            <a:r>
              <a:rPr lang="en-US" sz="1800" err="1"/>
              <a:t>aute</a:t>
            </a:r>
            <a:r>
              <a:rPr lang="en-US" sz="1800"/>
              <a:t> </a:t>
            </a:r>
            <a:r>
              <a:rPr lang="en-US" sz="1800" err="1"/>
              <a:t>irure</a:t>
            </a:r>
            <a:r>
              <a:rPr lang="en-US" sz="1800"/>
              <a:t> dolor in </a:t>
            </a:r>
            <a:r>
              <a:rPr lang="en-US" sz="1800" err="1"/>
              <a:t>voluptate</a:t>
            </a:r>
            <a:r>
              <a:rPr lang="en-US" sz="1800"/>
              <a:t> </a:t>
            </a:r>
            <a:r>
              <a:rPr lang="en-US" sz="1800" err="1"/>
              <a:t>velit</a:t>
            </a:r>
            <a:r>
              <a:rPr lang="en-US" sz="1800"/>
              <a:t> </a:t>
            </a:r>
            <a:r>
              <a:rPr lang="en-US" sz="1800" err="1"/>
              <a:t>esse</a:t>
            </a:r>
            <a:r>
              <a:rPr lang="en-US" sz="1800"/>
              <a:t> </a:t>
            </a:r>
            <a:r>
              <a:rPr lang="en-US" sz="1800" err="1"/>
              <a:t>cillum</a:t>
            </a:r>
            <a:r>
              <a:rPr lang="en-US" sz="1800"/>
              <a:t> </a:t>
            </a:r>
            <a:r>
              <a:rPr lang="en-US" sz="1800" err="1"/>
              <a:t>dolore</a:t>
            </a:r>
            <a:r>
              <a:rPr lang="en-US" sz="1800"/>
              <a:t> </a:t>
            </a:r>
            <a:r>
              <a:rPr lang="en-US" sz="1800" err="1"/>
              <a:t>eu</a:t>
            </a:r>
            <a:r>
              <a:rPr lang="en-US" sz="1800"/>
              <a:t> </a:t>
            </a:r>
            <a:r>
              <a:rPr lang="en-US" sz="1800" err="1"/>
              <a:t>fugiat</a:t>
            </a:r>
            <a:r>
              <a:rPr lang="en-US" sz="1800"/>
              <a:t> </a:t>
            </a:r>
            <a:r>
              <a:rPr lang="en-US" sz="1800" err="1"/>
              <a:t>nulla</a:t>
            </a:r>
            <a:r>
              <a:rPr lang="en-US" sz="1800"/>
              <a:t> </a:t>
            </a:r>
            <a:r>
              <a:rPr lang="en-US" sz="1800" err="1"/>
              <a:t>pariatur</a:t>
            </a:r>
            <a:r>
              <a:rPr lang="en-US" sz="1800"/>
              <a:t> </a:t>
            </a:r>
            <a:r>
              <a:rPr lang="en-US" sz="1800" err="1"/>
              <a:t>ut</a:t>
            </a:r>
            <a:r>
              <a:rPr lang="en-US" sz="1800"/>
              <a:t> </a:t>
            </a:r>
            <a:r>
              <a:rPr lang="en-US" sz="1800" err="1"/>
              <a:t>labore</a:t>
            </a:r>
            <a:r>
              <a:rPr lang="en-US" sz="1800"/>
              <a:t> et </a:t>
            </a:r>
            <a:r>
              <a:rPr lang="en-US" sz="1800" err="1"/>
              <a:t>dolore</a:t>
            </a:r>
            <a:r>
              <a:rPr lang="en-US" sz="1800"/>
              <a:t> magna </a:t>
            </a:r>
            <a:r>
              <a:rPr lang="en-US" sz="1800" err="1"/>
              <a:t>aliqua</a:t>
            </a:r>
            <a:r>
              <a:rPr lang="en-US" sz="1800"/>
              <a:t>. </a:t>
            </a:r>
          </a:p>
        </p:txBody>
      </p:sp>
    </p:spTree>
    <p:extLst>
      <p:ext uri="{BB962C8B-B14F-4D97-AF65-F5344CB8AC3E}">
        <p14:creationId xmlns:p14="http://schemas.microsoft.com/office/powerpoint/2010/main" val="19369712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Chart Slide">
    <p:spTree>
      <p:nvGrpSpPr>
        <p:cNvPr id="1" name=""/>
        <p:cNvGrpSpPr/>
        <p:nvPr/>
      </p:nvGrpSpPr>
      <p:grpSpPr>
        <a:xfrm>
          <a:off x="0" y="0"/>
          <a:ext cx="0" cy="0"/>
          <a:chOff x="0" y="0"/>
          <a:chExt cx="0" cy="0"/>
        </a:xfrm>
      </p:grpSpPr>
      <p:cxnSp>
        <p:nvCxnSpPr>
          <p:cNvPr id="16" name="Straight Connector 15"/>
          <p:cNvCxnSpPr/>
          <p:nvPr userDrawn="1"/>
        </p:nvCxnSpPr>
        <p:spPr>
          <a:xfrm>
            <a:off x="946132" y="1710917"/>
            <a:ext cx="10424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972" y="4937760"/>
            <a:ext cx="1367306" cy="1371600"/>
          </a:xfrm>
          <a:prstGeom prst="rect">
            <a:avLst/>
          </a:prstGeom>
        </p:spPr>
      </p:pic>
      <p:sp>
        <p:nvSpPr>
          <p:cNvPr id="2" name="Title 1"/>
          <p:cNvSpPr>
            <a:spLocks noGrp="1"/>
          </p:cNvSpPr>
          <p:nvPr>
            <p:ph type="title" hasCustomPrompt="1"/>
          </p:nvPr>
        </p:nvSpPr>
        <p:spPr>
          <a:xfrm>
            <a:off x="822960" y="547688"/>
            <a:ext cx="7772400" cy="1143000"/>
          </a:xfrm>
        </p:spPr>
        <p:txBody>
          <a:bodyPr lIns="91440" tIns="45720" rIns="91440" bIns="45720" anchor="b" anchorCtr="0">
            <a:normAutofit/>
          </a:bodyPr>
          <a:lstStyle>
            <a:lvl1pPr>
              <a:defRPr sz="4400">
                <a:solidFill>
                  <a:srgbClr val="34586E"/>
                </a:solidFill>
                <a:latin typeface="Georgia" panose="02040502050405020303" pitchFamily="18" charset="0"/>
              </a:defRPr>
            </a:lvl1pPr>
          </a:lstStyle>
          <a:p>
            <a:r>
              <a:rPr lang="en-US"/>
              <a:t>Content + Chart Slide</a:t>
            </a:r>
          </a:p>
        </p:txBody>
      </p:sp>
      <p:grpSp>
        <p:nvGrpSpPr>
          <p:cNvPr id="5" name="Group 4"/>
          <p:cNvGrpSpPr/>
          <p:nvPr userDrawn="1"/>
        </p:nvGrpSpPr>
        <p:grpSpPr>
          <a:xfrm>
            <a:off x="6679908" y="0"/>
            <a:ext cx="5713260" cy="3541007"/>
            <a:chOff x="6679908" y="0"/>
            <a:chExt cx="5713260" cy="3541007"/>
          </a:xfrm>
        </p:grpSpPr>
        <p:grpSp>
          <p:nvGrpSpPr>
            <p:cNvPr id="6" name="Group 5">
              <a:extLst>
                <a:ext uri="{FF2B5EF4-FFF2-40B4-BE49-F238E27FC236}">
                  <a16:creationId xmlns:a16="http://schemas.microsoft.com/office/drawing/2014/main" id="{AB0E1BA4-80FE-4826-BA2F-083C3A5BB7FA}"/>
                </a:ext>
              </a:extLst>
            </p:cNvPr>
            <p:cNvGrpSpPr/>
            <p:nvPr/>
          </p:nvGrpSpPr>
          <p:grpSpPr>
            <a:xfrm flipH="1">
              <a:off x="7561328" y="0"/>
              <a:ext cx="4831840" cy="3541007"/>
              <a:chOff x="-192127" y="-2"/>
              <a:chExt cx="4831840" cy="3367272"/>
            </a:xfrm>
            <a:solidFill>
              <a:srgbClr val="F2F2F2"/>
            </a:solidFill>
          </p:grpSpPr>
          <p:sp>
            <p:nvSpPr>
              <p:cNvPr id="9" name="Diagonal Stripe 8">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10" name="Straight Connector 9">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grpFill/>
              <a:ln>
                <a:solidFill>
                  <a:srgbClr val="BFBFBF"/>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F0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8" name="Parallelogram 7">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solidFill>
                  <a:srgbClr val="34586E"/>
                </a:solidFill>
              </a:endParaRPr>
            </a:p>
          </p:txBody>
        </p:sp>
      </p:grpSp>
      <p:sp>
        <p:nvSpPr>
          <p:cNvPr id="12" name="Text Placeholder 2"/>
          <p:cNvSpPr>
            <a:spLocks noGrp="1"/>
          </p:cNvSpPr>
          <p:nvPr>
            <p:ph type="body" idx="10"/>
          </p:nvPr>
        </p:nvSpPr>
        <p:spPr>
          <a:xfrm>
            <a:off x="822960" y="2011680"/>
            <a:ext cx="3931920" cy="457200"/>
          </a:xfrm>
        </p:spPr>
        <p:txBody>
          <a:bodyPr lIns="137160" bIns="45720" anchor="b">
            <a:normAutofit/>
          </a:bodyPr>
          <a:lstStyle>
            <a:lvl1pPr marL="0" indent="0">
              <a:buNone/>
              <a:defRPr sz="2000" b="0">
                <a:solidFill>
                  <a:srgbClr val="F0B042"/>
                </a:solidFill>
                <a:latin typeface="+mn-lt"/>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p:cNvSpPr>
            <a:spLocks noGrp="1"/>
          </p:cNvSpPr>
          <p:nvPr>
            <p:ph sz="half" idx="2" hasCustomPrompt="1"/>
          </p:nvPr>
        </p:nvSpPr>
        <p:spPr>
          <a:xfrm>
            <a:off x="822960" y="2560320"/>
            <a:ext cx="3931920" cy="3657600"/>
          </a:xfrm>
        </p:spPr>
        <p:txBody>
          <a:bodyPr tIns="45720" rIns="91440" bIns="45720">
            <a:noAutofit/>
          </a:bodyPr>
          <a:lstStyle>
            <a:lvl1pPr marL="68580" indent="0">
              <a:lnSpc>
                <a:spcPct val="114000"/>
              </a:lnSpc>
              <a:buClr>
                <a:srgbClr val="F0B042"/>
              </a:buClr>
              <a:buNone/>
              <a:defRPr sz="1800">
                <a:solidFill>
                  <a:srgbClr val="4D4D4D"/>
                </a:solidFill>
                <a:latin typeface="+mn-lt"/>
                <a:ea typeface="Source Sans Pro" panose="020B0503030403020204" pitchFamily="34" charset="0"/>
              </a:defRPr>
            </a:lvl1pPr>
            <a:lvl2pPr marL="457200" indent="0">
              <a:lnSpc>
                <a:spcPct val="114000"/>
              </a:lnSpc>
              <a:buClr>
                <a:srgbClr val="F0B042"/>
              </a:buClr>
              <a:buNone/>
              <a:defRPr sz="2000">
                <a:solidFill>
                  <a:srgbClr val="4D4D4D"/>
                </a:solidFill>
                <a:latin typeface="Source Sans Pro" panose="020B0503030403020204" pitchFamily="34" charset="0"/>
                <a:ea typeface="Source Sans Pro" panose="020B0503030403020204" pitchFamily="34" charset="0"/>
              </a:defRPr>
            </a:lvl2pPr>
            <a:lvl3pPr marL="914400" indent="0">
              <a:lnSpc>
                <a:spcPct val="114000"/>
              </a:lnSpc>
              <a:buClr>
                <a:srgbClr val="F0B042"/>
              </a:buClr>
              <a:buNone/>
              <a:defRPr sz="2000">
                <a:solidFill>
                  <a:srgbClr val="4D4D4D"/>
                </a:solidFill>
                <a:latin typeface="Source Sans Pro" panose="020B0503030403020204" pitchFamily="34" charset="0"/>
                <a:ea typeface="Source Sans Pro" panose="020B0503030403020204" pitchFamily="34" charset="0"/>
              </a:defRPr>
            </a:lvl3pPr>
            <a:lvl4pPr>
              <a:defRPr sz="2000">
                <a:latin typeface="Source Sans Pro" panose="020B0503030403020204" pitchFamily="34" charset="0"/>
                <a:ea typeface="Source Sans Pro" panose="020B0503030403020204" pitchFamily="34" charset="0"/>
              </a:defRPr>
            </a:lvl4pPr>
            <a:lvl5pPr>
              <a:defRPr sz="2000">
                <a:latin typeface="Source Sans Pro" panose="020B0503030403020204" pitchFamily="34" charset="0"/>
                <a:ea typeface="Source Sans Pro" panose="020B0503030403020204" pitchFamily="34" charset="0"/>
              </a:defRPr>
            </a:lvl5pPr>
          </a:lstStyle>
          <a:p>
            <a:pPr marL="68580" indent="0">
              <a:lnSpc>
                <a:spcPct val="114000"/>
              </a:lnSpc>
              <a:buNone/>
            </a:pPr>
            <a:r>
              <a:rPr lang="en-US" sz="1800"/>
              <a:t>Lorem ipsum dolor sit </a:t>
            </a:r>
            <a:r>
              <a:rPr lang="en-US" sz="1800" err="1"/>
              <a:t>amet</a:t>
            </a:r>
            <a:r>
              <a:rPr lang="en-US" sz="1800"/>
              <a:t>, </a:t>
            </a:r>
            <a:r>
              <a:rPr lang="en-US" sz="1800" err="1"/>
              <a:t>consectetur</a:t>
            </a:r>
            <a:r>
              <a:rPr lang="en-US" sz="1800"/>
              <a:t> </a:t>
            </a:r>
            <a:r>
              <a:rPr lang="en-US" sz="1800" err="1"/>
              <a:t>adipiscing</a:t>
            </a:r>
            <a:r>
              <a:rPr lang="en-US" sz="1800"/>
              <a:t> </a:t>
            </a:r>
            <a:r>
              <a:rPr lang="en-US" sz="1800" err="1"/>
              <a:t>elit</a:t>
            </a:r>
            <a:r>
              <a:rPr lang="en-US" sz="1800"/>
              <a:t>, </a:t>
            </a:r>
            <a:r>
              <a:rPr lang="en-US" sz="1800" err="1"/>
              <a:t>sed</a:t>
            </a:r>
            <a:r>
              <a:rPr lang="en-US" sz="1800"/>
              <a:t> do </a:t>
            </a:r>
            <a:r>
              <a:rPr lang="en-US" sz="1800" err="1"/>
              <a:t>eiusmod</a:t>
            </a:r>
            <a:r>
              <a:rPr lang="en-US" sz="1800"/>
              <a:t> </a:t>
            </a:r>
            <a:r>
              <a:rPr lang="en-US" sz="1800" err="1"/>
              <a:t>tempor</a:t>
            </a:r>
            <a:r>
              <a:rPr lang="en-US" sz="1800"/>
              <a:t> </a:t>
            </a:r>
            <a:r>
              <a:rPr lang="en-US" sz="1800" err="1"/>
              <a:t>incididunt</a:t>
            </a:r>
            <a:r>
              <a:rPr lang="en-US" sz="1800"/>
              <a:t> </a:t>
            </a:r>
            <a:r>
              <a:rPr lang="en-US" sz="1800" err="1"/>
              <a:t>ut</a:t>
            </a:r>
            <a:r>
              <a:rPr lang="en-US" sz="1800"/>
              <a:t> </a:t>
            </a:r>
            <a:r>
              <a:rPr lang="en-US" sz="1800" err="1"/>
              <a:t>labore</a:t>
            </a:r>
            <a:r>
              <a:rPr lang="en-US" sz="1800"/>
              <a:t> et </a:t>
            </a:r>
            <a:r>
              <a:rPr lang="en-US" sz="1800" err="1"/>
              <a:t>dolore</a:t>
            </a:r>
            <a:r>
              <a:rPr lang="en-US" sz="1800"/>
              <a:t> magna </a:t>
            </a:r>
            <a:r>
              <a:rPr lang="en-US" sz="1800" err="1"/>
              <a:t>aliqua</a:t>
            </a:r>
            <a:r>
              <a:rPr lang="en-US" sz="1800"/>
              <a:t>. </a:t>
            </a:r>
            <a:r>
              <a:rPr lang="en-US" sz="1800" err="1"/>
              <a:t>Ut</a:t>
            </a:r>
            <a:r>
              <a:rPr lang="en-US" sz="1800"/>
              <a:t> </a:t>
            </a:r>
            <a:r>
              <a:rPr lang="en-US" sz="1800" err="1"/>
              <a:t>enim</a:t>
            </a:r>
            <a:r>
              <a:rPr lang="en-US" sz="1800"/>
              <a:t> ad minim </a:t>
            </a:r>
            <a:r>
              <a:rPr lang="en-US" sz="1800" err="1"/>
              <a:t>veniam</a:t>
            </a:r>
            <a:r>
              <a:rPr lang="en-US" sz="1800"/>
              <a:t>, </a:t>
            </a:r>
            <a:r>
              <a:rPr lang="en-US" sz="1800" err="1"/>
              <a:t>quis</a:t>
            </a:r>
            <a:r>
              <a:rPr lang="en-US" sz="1800"/>
              <a:t> </a:t>
            </a:r>
            <a:r>
              <a:rPr lang="en-US" sz="1800" err="1"/>
              <a:t>nostrud</a:t>
            </a:r>
            <a:r>
              <a:rPr lang="en-US" sz="1800"/>
              <a:t> </a:t>
            </a:r>
            <a:r>
              <a:rPr lang="en-US" sz="1800" err="1"/>
              <a:t>ullamco</a:t>
            </a:r>
            <a:r>
              <a:rPr lang="en-US" sz="1800"/>
              <a:t> </a:t>
            </a:r>
            <a:r>
              <a:rPr lang="en-US" sz="1800" err="1"/>
              <a:t>laboris</a:t>
            </a:r>
            <a:r>
              <a:rPr lang="en-US" sz="1800"/>
              <a:t> nisi </a:t>
            </a:r>
            <a:r>
              <a:rPr lang="en-US" sz="1800" err="1"/>
              <a:t>ut</a:t>
            </a:r>
            <a:r>
              <a:rPr lang="en-US" sz="1800"/>
              <a:t> ex </a:t>
            </a:r>
            <a:r>
              <a:rPr lang="en-US" sz="1800" err="1"/>
              <a:t>ea</a:t>
            </a:r>
            <a:r>
              <a:rPr lang="en-US" sz="1800"/>
              <a:t> </a:t>
            </a:r>
            <a:r>
              <a:rPr lang="en-US" sz="1800" err="1"/>
              <a:t>commodo</a:t>
            </a:r>
            <a:r>
              <a:rPr lang="en-US" sz="1800"/>
              <a:t> </a:t>
            </a:r>
            <a:r>
              <a:rPr lang="en-US" sz="1800" err="1"/>
              <a:t>consequat</a:t>
            </a:r>
            <a:r>
              <a:rPr lang="en-US" sz="1800"/>
              <a:t>. </a:t>
            </a:r>
            <a:r>
              <a:rPr lang="en-US" sz="1800" err="1"/>
              <a:t>Duis</a:t>
            </a:r>
            <a:r>
              <a:rPr lang="en-US" sz="1800"/>
              <a:t> </a:t>
            </a:r>
            <a:r>
              <a:rPr lang="en-US" sz="1800" err="1"/>
              <a:t>aute</a:t>
            </a:r>
            <a:r>
              <a:rPr lang="en-US" sz="1800"/>
              <a:t> </a:t>
            </a:r>
            <a:r>
              <a:rPr lang="en-US" sz="1800" err="1"/>
              <a:t>irure</a:t>
            </a:r>
            <a:r>
              <a:rPr lang="en-US" sz="1800"/>
              <a:t> dolor in </a:t>
            </a:r>
            <a:r>
              <a:rPr lang="en-US" sz="1800" err="1"/>
              <a:t>voluptate</a:t>
            </a:r>
            <a:r>
              <a:rPr lang="en-US" sz="1800"/>
              <a:t> </a:t>
            </a:r>
            <a:r>
              <a:rPr lang="en-US" sz="1800" err="1"/>
              <a:t>velit</a:t>
            </a:r>
            <a:r>
              <a:rPr lang="en-US" sz="1800"/>
              <a:t> </a:t>
            </a:r>
            <a:r>
              <a:rPr lang="en-US" sz="1800" err="1"/>
              <a:t>esse</a:t>
            </a:r>
            <a:r>
              <a:rPr lang="en-US" sz="1800"/>
              <a:t> </a:t>
            </a:r>
            <a:r>
              <a:rPr lang="en-US" sz="1800" err="1"/>
              <a:t>cillum</a:t>
            </a:r>
            <a:r>
              <a:rPr lang="en-US" sz="1800"/>
              <a:t> </a:t>
            </a:r>
            <a:r>
              <a:rPr lang="en-US" sz="1800" err="1"/>
              <a:t>dolore</a:t>
            </a:r>
            <a:r>
              <a:rPr lang="en-US" sz="1800"/>
              <a:t> </a:t>
            </a:r>
            <a:r>
              <a:rPr lang="en-US" sz="1800" err="1"/>
              <a:t>eu</a:t>
            </a:r>
            <a:r>
              <a:rPr lang="en-US" sz="1800"/>
              <a:t> </a:t>
            </a:r>
            <a:r>
              <a:rPr lang="en-US" sz="1800" err="1"/>
              <a:t>fugiat</a:t>
            </a:r>
            <a:r>
              <a:rPr lang="en-US" sz="1800"/>
              <a:t> </a:t>
            </a:r>
            <a:r>
              <a:rPr lang="en-US" sz="1800" err="1"/>
              <a:t>nulla</a:t>
            </a:r>
            <a:r>
              <a:rPr lang="en-US" sz="1800"/>
              <a:t> </a:t>
            </a:r>
            <a:r>
              <a:rPr lang="en-US" sz="1800" err="1"/>
              <a:t>pariatur</a:t>
            </a:r>
            <a:r>
              <a:rPr lang="en-US" sz="1800"/>
              <a:t> </a:t>
            </a:r>
            <a:r>
              <a:rPr lang="en-US" sz="1800" err="1"/>
              <a:t>ut</a:t>
            </a:r>
            <a:r>
              <a:rPr lang="en-US" sz="1800"/>
              <a:t> </a:t>
            </a:r>
            <a:r>
              <a:rPr lang="en-US" sz="1800" err="1"/>
              <a:t>labore</a:t>
            </a:r>
            <a:r>
              <a:rPr lang="en-US" sz="1800"/>
              <a:t> et </a:t>
            </a:r>
            <a:r>
              <a:rPr lang="en-US" sz="1800" err="1"/>
              <a:t>dolore</a:t>
            </a:r>
            <a:r>
              <a:rPr lang="en-US" sz="1800"/>
              <a:t> magna </a:t>
            </a:r>
            <a:r>
              <a:rPr lang="en-US" sz="1800" err="1"/>
              <a:t>aliqua</a:t>
            </a:r>
            <a:r>
              <a:rPr lang="en-US" sz="1800"/>
              <a:t>. </a:t>
            </a:r>
          </a:p>
        </p:txBody>
      </p:sp>
      <p:sp>
        <p:nvSpPr>
          <p:cNvPr id="14" name="Chart Placeholder 6"/>
          <p:cNvSpPr>
            <a:spLocks noGrp="1"/>
          </p:cNvSpPr>
          <p:nvPr>
            <p:ph type="chart" sz="quarter" idx="15"/>
          </p:nvPr>
        </p:nvSpPr>
        <p:spPr>
          <a:xfrm>
            <a:off x="5394960" y="2011680"/>
            <a:ext cx="3931920" cy="4206240"/>
          </a:xfrm>
        </p:spPr>
        <p:txBody>
          <a:bodyPr/>
          <a:lstStyle/>
          <a:p>
            <a:endParaRPr lang="en-US"/>
          </a:p>
        </p:txBody>
      </p:sp>
    </p:spTree>
    <p:extLst>
      <p:ext uri="{BB962C8B-B14F-4D97-AF65-F5344CB8AC3E}">
        <p14:creationId xmlns:p14="http://schemas.microsoft.com/office/powerpoint/2010/main" val="8461942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cxnSp>
        <p:nvCxnSpPr>
          <p:cNvPr id="13" name="Straight Connector 12"/>
          <p:cNvCxnSpPr/>
          <p:nvPr userDrawn="1"/>
        </p:nvCxnSpPr>
        <p:spPr>
          <a:xfrm>
            <a:off x="946132" y="1710917"/>
            <a:ext cx="10424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Chart Placeholder 6"/>
          <p:cNvSpPr>
            <a:spLocks noGrp="1"/>
          </p:cNvSpPr>
          <p:nvPr>
            <p:ph type="chart" sz="quarter" idx="10"/>
          </p:nvPr>
        </p:nvSpPr>
        <p:spPr>
          <a:xfrm>
            <a:off x="914400" y="2011680"/>
            <a:ext cx="7773035" cy="4297680"/>
          </a:xfrm>
        </p:spPr>
        <p:txBody>
          <a:bodyPr/>
          <a:lstStyle/>
          <a:p>
            <a:endParaRPr lang="en-US"/>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972" y="4937760"/>
            <a:ext cx="1367306" cy="1371600"/>
          </a:xfrm>
          <a:prstGeom prst="rect">
            <a:avLst/>
          </a:prstGeom>
        </p:spPr>
      </p:pic>
      <p:sp>
        <p:nvSpPr>
          <p:cNvPr id="2" name="Title 1"/>
          <p:cNvSpPr>
            <a:spLocks noGrp="1"/>
          </p:cNvSpPr>
          <p:nvPr>
            <p:ph type="title" hasCustomPrompt="1"/>
          </p:nvPr>
        </p:nvSpPr>
        <p:spPr>
          <a:xfrm>
            <a:off x="822959" y="547688"/>
            <a:ext cx="7864475" cy="1143000"/>
          </a:xfrm>
        </p:spPr>
        <p:txBody>
          <a:bodyPr lIns="91440" tIns="45720" rIns="91440" bIns="45720" anchor="b" anchorCtr="0">
            <a:normAutofit/>
          </a:bodyPr>
          <a:lstStyle>
            <a:lvl1pPr>
              <a:defRPr sz="4400">
                <a:solidFill>
                  <a:srgbClr val="34586E"/>
                </a:solidFill>
                <a:latin typeface="Georgia" panose="02040502050405020303" pitchFamily="18" charset="0"/>
              </a:defRPr>
            </a:lvl1pPr>
          </a:lstStyle>
          <a:p>
            <a:r>
              <a:rPr lang="en-US"/>
              <a:t>Chart Slide</a:t>
            </a:r>
          </a:p>
        </p:txBody>
      </p:sp>
      <p:grpSp>
        <p:nvGrpSpPr>
          <p:cNvPr id="5" name="Group 4"/>
          <p:cNvGrpSpPr/>
          <p:nvPr userDrawn="1"/>
        </p:nvGrpSpPr>
        <p:grpSpPr>
          <a:xfrm>
            <a:off x="6679908" y="0"/>
            <a:ext cx="5713260" cy="3541007"/>
            <a:chOff x="6679908" y="0"/>
            <a:chExt cx="5713260" cy="3541007"/>
          </a:xfrm>
        </p:grpSpPr>
        <p:grpSp>
          <p:nvGrpSpPr>
            <p:cNvPr id="6" name="Group 5">
              <a:extLst>
                <a:ext uri="{FF2B5EF4-FFF2-40B4-BE49-F238E27FC236}">
                  <a16:creationId xmlns:a16="http://schemas.microsoft.com/office/drawing/2014/main" id="{AB0E1BA4-80FE-4826-BA2F-083C3A5BB7FA}"/>
                </a:ext>
              </a:extLst>
            </p:cNvPr>
            <p:cNvGrpSpPr/>
            <p:nvPr/>
          </p:nvGrpSpPr>
          <p:grpSpPr>
            <a:xfrm flipH="1">
              <a:off x="7561328" y="0"/>
              <a:ext cx="4831840" cy="3541007"/>
              <a:chOff x="-192127" y="-2"/>
              <a:chExt cx="4831840" cy="3367272"/>
            </a:xfrm>
            <a:solidFill>
              <a:srgbClr val="F2F2F2"/>
            </a:solidFill>
          </p:grpSpPr>
          <p:sp>
            <p:nvSpPr>
              <p:cNvPr id="9" name="Diagonal Stripe 8">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10" name="Straight Connector 9">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grpFill/>
              <a:ln>
                <a:solidFill>
                  <a:srgbClr val="BFBFBF"/>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F0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8" name="Parallelogram 7">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solidFill>
                  <a:srgbClr val="34586E"/>
                </a:solidFill>
              </a:endParaRPr>
            </a:p>
          </p:txBody>
        </p:sp>
      </p:grpSp>
    </p:spTree>
    <p:extLst>
      <p:ext uri="{BB962C8B-B14F-4D97-AF65-F5344CB8AC3E}">
        <p14:creationId xmlns:p14="http://schemas.microsoft.com/office/powerpoint/2010/main" val="1360710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cxnSp>
        <p:nvCxnSpPr>
          <p:cNvPr id="14" name="Straight Connector 13"/>
          <p:cNvCxnSpPr/>
          <p:nvPr userDrawn="1"/>
        </p:nvCxnSpPr>
        <p:spPr>
          <a:xfrm>
            <a:off x="946132" y="1710917"/>
            <a:ext cx="1042416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972" y="4937760"/>
            <a:ext cx="1367306" cy="1371600"/>
          </a:xfrm>
          <a:prstGeom prst="rect">
            <a:avLst/>
          </a:prstGeom>
        </p:spPr>
      </p:pic>
      <p:sp>
        <p:nvSpPr>
          <p:cNvPr id="2" name="Title 1"/>
          <p:cNvSpPr>
            <a:spLocks noGrp="1"/>
          </p:cNvSpPr>
          <p:nvPr>
            <p:ph type="title" hasCustomPrompt="1"/>
          </p:nvPr>
        </p:nvSpPr>
        <p:spPr>
          <a:xfrm>
            <a:off x="822960" y="547688"/>
            <a:ext cx="7863840" cy="1143000"/>
          </a:xfrm>
        </p:spPr>
        <p:txBody>
          <a:bodyPr lIns="91440" tIns="45720" rIns="91440" bIns="45720" anchor="b" anchorCtr="0">
            <a:normAutofit/>
          </a:bodyPr>
          <a:lstStyle>
            <a:lvl1pPr>
              <a:defRPr sz="4400">
                <a:solidFill>
                  <a:srgbClr val="34586E"/>
                </a:solidFill>
                <a:latin typeface="Georgia" panose="02040502050405020303" pitchFamily="18" charset="0"/>
              </a:defRPr>
            </a:lvl1pPr>
          </a:lstStyle>
          <a:p>
            <a:r>
              <a:rPr lang="en-US"/>
              <a:t>Table Slide</a:t>
            </a:r>
          </a:p>
        </p:txBody>
      </p:sp>
      <p:grpSp>
        <p:nvGrpSpPr>
          <p:cNvPr id="12" name="Group 11"/>
          <p:cNvGrpSpPr/>
          <p:nvPr userDrawn="1"/>
        </p:nvGrpSpPr>
        <p:grpSpPr>
          <a:xfrm>
            <a:off x="6679908" y="0"/>
            <a:ext cx="5713260" cy="3541007"/>
            <a:chOff x="6679908" y="0"/>
            <a:chExt cx="5713260" cy="3541007"/>
          </a:xfrm>
        </p:grpSpPr>
        <p:sp>
          <p:nvSpPr>
            <p:cNvPr id="9" name="Diagonal Stripe 8">
              <a:extLst>
                <a:ext uri="{FF2B5EF4-FFF2-40B4-BE49-F238E27FC236}">
                  <a16:creationId xmlns:a16="http://schemas.microsoft.com/office/drawing/2014/main" id="{0697993E-CD44-40B9-805C-77BC608618A7}"/>
                </a:ext>
              </a:extLst>
            </p:cNvPr>
            <p:cNvSpPr/>
            <p:nvPr userDrawn="1"/>
          </p:nvSpPr>
          <p:spPr>
            <a:xfrm flipH="1">
              <a:off x="7561328" y="1"/>
              <a:ext cx="4639713" cy="3541006"/>
            </a:xfrm>
            <a:prstGeom prst="diagStripe">
              <a:avLst>
                <a:gd name="adj" fmla="val 51202"/>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10" name="Straight Connector 9">
              <a:extLst>
                <a:ext uri="{FF2B5EF4-FFF2-40B4-BE49-F238E27FC236}">
                  <a16:creationId xmlns:a16="http://schemas.microsoft.com/office/drawing/2014/main" id="{DDBD869A-51AE-4AC9-A3E0-38E8C732B1E8}"/>
                </a:ext>
              </a:extLst>
            </p:cNvPr>
            <p:cNvCxnSpPr>
              <a:cxnSpLocks/>
            </p:cNvCxnSpPr>
            <p:nvPr userDrawn="1"/>
          </p:nvCxnSpPr>
          <p:spPr>
            <a:xfrm flipH="1" flipV="1">
              <a:off x="9526432" y="0"/>
              <a:ext cx="1240971" cy="963887"/>
            </a:xfrm>
            <a:prstGeom prst="line">
              <a:avLst/>
            </a:prstGeom>
            <a:solidFill>
              <a:srgbClr val="F2F2F2"/>
            </a:solidFill>
            <a:ln>
              <a:solidFill>
                <a:srgbClr val="BFBFBF"/>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DE18C3B6-28E6-4BBC-B634-F81DE5A9D13C}"/>
                </a:ext>
              </a:extLst>
            </p:cNvPr>
            <p:cNvSpPr/>
            <p:nvPr userDrawn="1"/>
          </p:nvSpPr>
          <p:spPr>
            <a:xfrm rot="2178838" flipH="1">
              <a:off x="11038770" y="1199729"/>
              <a:ext cx="1354398" cy="226087"/>
            </a:xfrm>
            <a:prstGeom prst="parallelogram">
              <a:avLst>
                <a:gd name="adj" fmla="val 72003"/>
              </a:avLst>
            </a:prstGeom>
            <a:solidFill>
              <a:srgbClr val="F0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arallelogram 7">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solidFill>
                  <a:srgbClr val="34586E"/>
                </a:solidFill>
              </a:endParaRPr>
            </a:p>
          </p:txBody>
        </p:sp>
      </p:grpSp>
      <p:sp>
        <p:nvSpPr>
          <p:cNvPr id="4" name="Table Placeholder 3"/>
          <p:cNvSpPr>
            <a:spLocks noGrp="1"/>
          </p:cNvSpPr>
          <p:nvPr>
            <p:ph type="tbl" sz="quarter" idx="11"/>
          </p:nvPr>
        </p:nvSpPr>
        <p:spPr>
          <a:xfrm>
            <a:off x="914400" y="2011363"/>
            <a:ext cx="7772400" cy="4114800"/>
          </a:xfrm>
        </p:spPr>
        <p:txBody>
          <a:bodyPr/>
          <a:lstStyle/>
          <a:p>
            <a:endParaRPr lang="en-US"/>
          </a:p>
        </p:txBody>
      </p:sp>
    </p:spTree>
    <p:extLst>
      <p:ext uri="{BB962C8B-B14F-4D97-AF65-F5344CB8AC3E}">
        <p14:creationId xmlns:p14="http://schemas.microsoft.com/office/powerpoint/2010/main" val="703764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972" y="4937760"/>
            <a:ext cx="1367306" cy="1371600"/>
          </a:xfrm>
          <a:prstGeom prst="rect">
            <a:avLst/>
          </a:prstGeom>
        </p:spPr>
      </p:pic>
      <p:grpSp>
        <p:nvGrpSpPr>
          <p:cNvPr id="5" name="Group 4"/>
          <p:cNvGrpSpPr/>
          <p:nvPr userDrawn="1"/>
        </p:nvGrpSpPr>
        <p:grpSpPr>
          <a:xfrm>
            <a:off x="6679908" y="0"/>
            <a:ext cx="5713260" cy="3541007"/>
            <a:chOff x="6679908" y="0"/>
            <a:chExt cx="5713260" cy="3541007"/>
          </a:xfrm>
        </p:grpSpPr>
        <p:grpSp>
          <p:nvGrpSpPr>
            <p:cNvPr id="6" name="Group 5">
              <a:extLst>
                <a:ext uri="{FF2B5EF4-FFF2-40B4-BE49-F238E27FC236}">
                  <a16:creationId xmlns:a16="http://schemas.microsoft.com/office/drawing/2014/main" id="{AB0E1BA4-80FE-4826-BA2F-083C3A5BB7FA}"/>
                </a:ext>
              </a:extLst>
            </p:cNvPr>
            <p:cNvGrpSpPr/>
            <p:nvPr/>
          </p:nvGrpSpPr>
          <p:grpSpPr>
            <a:xfrm flipH="1">
              <a:off x="7561328" y="0"/>
              <a:ext cx="4831840" cy="3541007"/>
              <a:chOff x="-192127" y="-2"/>
              <a:chExt cx="4831840" cy="3367272"/>
            </a:xfrm>
            <a:solidFill>
              <a:srgbClr val="F2F2F2"/>
            </a:solidFill>
          </p:grpSpPr>
          <p:sp>
            <p:nvSpPr>
              <p:cNvPr id="9" name="Diagonal Stripe 8">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10" name="Straight Connector 9">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grpFill/>
              <a:ln>
                <a:solidFill>
                  <a:srgbClr val="BFBFBF"/>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rgbClr val="F0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8" name="Parallelogram 7">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solidFill>
                  <a:srgbClr val="34586E"/>
                </a:solidFill>
              </a:endParaRPr>
            </a:p>
          </p:txBody>
        </p:sp>
      </p:grpSp>
    </p:spTree>
    <p:extLst>
      <p:ext uri="{BB962C8B-B14F-4D97-AF65-F5344CB8AC3E}">
        <p14:creationId xmlns:p14="http://schemas.microsoft.com/office/powerpoint/2010/main" val="3996355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9B947-83A2-44B3-975A-359DA9C2DA09}" type="datetime1">
              <a:rPr lang="en-US" smtClean="0"/>
              <a:t>3/22/2022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E08B1-A906-42AB-ACEC-290CAD415F92}" type="slidenum">
              <a:rPr lang="en-US" smtClean="0"/>
              <a:t>‹#›</a:t>
            </a:fld>
            <a:endParaRPr lang="en-US"/>
          </a:p>
        </p:txBody>
      </p:sp>
    </p:spTree>
    <p:extLst>
      <p:ext uri="{BB962C8B-B14F-4D97-AF65-F5344CB8AC3E}">
        <p14:creationId xmlns:p14="http://schemas.microsoft.com/office/powerpoint/2010/main" val="57738419"/>
      </p:ext>
    </p:extLst>
  </p:cSld>
  <p:clrMap bg1="lt1" tx1="dk1" bg2="lt2" tx2="dk2" accent1="accent1" accent2="accent2" accent3="accent3" accent4="accent4" accent5="accent5" accent6="accent6" hlink="hlink" folHlink="folHlink"/>
  <p:sldLayoutIdLst>
    <p:sldLayoutId id="2147483659" r:id="rId1"/>
    <p:sldLayoutId id="2147483784" r:id="rId2"/>
    <p:sldLayoutId id="2147483782" r:id="rId3"/>
    <p:sldLayoutId id="2147483785" r:id="rId4"/>
    <p:sldLayoutId id="2147483675" r:id="rId5"/>
    <p:sldLayoutId id="2147483711" r:id="rId6"/>
    <p:sldLayoutId id="2147483708" r:id="rId7"/>
    <p:sldLayoutId id="2147483709" r:id="rId8"/>
    <p:sldLayoutId id="2147483710" r:id="rId9"/>
    <p:sldLayoutId id="2147483712" r:id="rId10"/>
    <p:sldLayoutId id="2147483713" r:id="rId11"/>
    <p:sldLayoutId id="2147483669" r:id="rId12"/>
    <p:sldLayoutId id="214748371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CFFDC-6553-441F-8A27-57FC46BA451A}" type="datetimeFigureOut">
              <a:rPr lang="en-US" smtClean="0"/>
              <a:t>3/22/2022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15D62-533B-43B6-B663-9E3826AFD63A}" type="slidenum">
              <a:rPr lang="en-US" smtClean="0"/>
              <a:t>‹#›</a:t>
            </a:fld>
            <a:endParaRPr lang="en-US"/>
          </a:p>
        </p:txBody>
      </p:sp>
    </p:spTree>
    <p:extLst>
      <p:ext uri="{BB962C8B-B14F-4D97-AF65-F5344CB8AC3E}">
        <p14:creationId xmlns:p14="http://schemas.microsoft.com/office/powerpoint/2010/main" val="1702238141"/>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1" r:id="rId3"/>
    <p:sldLayoutId id="2147483650" r:id="rId4"/>
    <p:sldLayoutId id="2147483672" r:id="rId5"/>
    <p:sldLayoutId id="2147483673" r:id="rId6"/>
    <p:sldLayoutId id="2147483671" r:id="rId7"/>
    <p:sldLayoutId id="2147483670" r:id="rId8"/>
    <p:sldLayoutId id="2147483652" r:id="rId9"/>
    <p:sldLayoutId id="2147483653" r:id="rId10"/>
    <p:sldLayoutId id="2147483654" r:id="rId11"/>
    <p:sldLayoutId id="2147483655" r:id="rId12"/>
    <p:sldLayoutId id="2147483656" r:id="rId13"/>
    <p:sldLayoutId id="2147483657"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DOCGeneral@wisconsin.gov"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oc.wi.gov/Pages/OffenderInformation/AdultInstitutions/AdultFacilities.aspx" TargetMode="External"/><Relationship Id="rId5" Type="http://schemas.openxmlformats.org/officeDocument/2006/relationships/hyperlink" Target="https://doc.wi.gov/pages/home.aspx" TargetMode="External"/><Relationship Id="rId4" Type="http://schemas.openxmlformats.org/officeDocument/2006/relationships/hyperlink" Target="https://doc.wi.gov/Pages/Home.asp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48136B-23A6-4314-A657-9641F32C541C}"/>
              </a:ext>
            </a:extLst>
          </p:cNvPr>
          <p:cNvSpPr txBox="1"/>
          <p:nvPr/>
        </p:nvSpPr>
        <p:spPr>
          <a:xfrm>
            <a:off x="789720" y="3011462"/>
            <a:ext cx="7845190" cy="1374735"/>
          </a:xfrm>
          <a:prstGeom prst="rect">
            <a:avLst/>
          </a:prstGeom>
          <a:noFill/>
        </p:spPr>
        <p:txBody>
          <a:bodyPr wrap="square" rtlCol="0">
            <a:spAutoFit/>
          </a:bodyPr>
          <a:lstStyle/>
          <a:p>
            <a:pPr>
              <a:lnSpc>
                <a:spcPts val="5000"/>
              </a:lnSpc>
            </a:pPr>
            <a:r>
              <a:rPr lang="en-US" sz="4800" b="1">
                <a:solidFill>
                  <a:srgbClr val="DFB160"/>
                </a:solidFill>
                <a:latin typeface="Leelawadee" panose="020B0502040204020203" pitchFamily="34" charset="-34"/>
                <a:cs typeface="Leelawadee" panose="020B0502040204020203" pitchFamily="34" charset="-34"/>
              </a:rPr>
              <a:t>Wisconsin Department </a:t>
            </a:r>
            <a:br>
              <a:rPr lang="en-US" sz="4800" b="1">
                <a:solidFill>
                  <a:srgbClr val="DFB160"/>
                </a:solidFill>
                <a:latin typeface="Leelawadee" panose="020B0502040204020203" pitchFamily="34" charset="-34"/>
                <a:cs typeface="Leelawadee" panose="020B0502040204020203" pitchFamily="34" charset="-34"/>
              </a:rPr>
            </a:br>
            <a:r>
              <a:rPr lang="en-US" sz="4800" b="1">
                <a:solidFill>
                  <a:srgbClr val="DFB160"/>
                </a:solidFill>
                <a:latin typeface="Leelawadee" panose="020B0502040204020203" pitchFamily="34" charset="-34"/>
                <a:cs typeface="Leelawadee" panose="020B0502040204020203" pitchFamily="34" charset="-34"/>
              </a:rPr>
              <a:t>of Corrections</a:t>
            </a:r>
          </a:p>
        </p:txBody>
      </p:sp>
      <p:sp>
        <p:nvSpPr>
          <p:cNvPr id="7" name="TextBox 6">
            <a:extLst>
              <a:ext uri="{FF2B5EF4-FFF2-40B4-BE49-F238E27FC236}">
                <a16:creationId xmlns:a16="http://schemas.microsoft.com/office/drawing/2014/main" id="{902B270B-A9AD-4284-A588-1E42182DCE65}"/>
              </a:ext>
            </a:extLst>
          </p:cNvPr>
          <p:cNvSpPr txBox="1"/>
          <p:nvPr/>
        </p:nvSpPr>
        <p:spPr>
          <a:xfrm>
            <a:off x="789720" y="4462397"/>
            <a:ext cx="6273415" cy="800091"/>
          </a:xfrm>
          <a:prstGeom prst="rect">
            <a:avLst/>
          </a:prstGeom>
          <a:noFill/>
        </p:spPr>
        <p:txBody>
          <a:bodyPr wrap="square" lIns="91440" tIns="45720" rIns="91440" bIns="45720" rtlCol="0" anchor="t">
            <a:spAutoFit/>
          </a:bodyPr>
          <a:lstStyle/>
          <a:p>
            <a:pPr>
              <a:lnSpc>
                <a:spcPct val="120000"/>
              </a:lnSpc>
            </a:pPr>
            <a:r>
              <a:rPr lang="en-US" sz="2000">
                <a:solidFill>
                  <a:schemeClr val="bg1"/>
                </a:solidFill>
                <a:latin typeface="Leelawadee"/>
                <a:cs typeface="Leelawadee"/>
              </a:rPr>
              <a:t>Employment Readiness in DOC Town Hall</a:t>
            </a:r>
            <a:endParaRPr lang="en-US" sz="2000">
              <a:solidFill>
                <a:schemeClr val="bg1"/>
              </a:solidFill>
              <a:latin typeface="Leelawadee" panose="020B0502040204020203" pitchFamily="34" charset="-34"/>
              <a:cs typeface="Leelawadee" panose="020B0502040204020203" pitchFamily="34" charset="-34"/>
            </a:endParaRPr>
          </a:p>
          <a:p>
            <a:pPr>
              <a:lnSpc>
                <a:spcPct val="120000"/>
              </a:lnSpc>
            </a:pPr>
            <a:r>
              <a:rPr lang="en-US" sz="2000">
                <a:solidFill>
                  <a:schemeClr val="bg1"/>
                </a:solidFill>
                <a:latin typeface="Leelawadee"/>
                <a:cs typeface="Leelawadee"/>
              </a:rPr>
              <a:t>Tuesday, March 22, 2022</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210"/>
          <a:stretch/>
        </p:blipFill>
        <p:spPr>
          <a:xfrm>
            <a:off x="789720" y="691342"/>
            <a:ext cx="1158874" cy="1156670"/>
          </a:xfrm>
          <a:prstGeom prst="rect">
            <a:avLst/>
          </a:prstGeom>
        </p:spPr>
      </p:pic>
      <p:grpSp>
        <p:nvGrpSpPr>
          <p:cNvPr id="16" name="Group 15"/>
          <p:cNvGrpSpPr/>
          <p:nvPr/>
        </p:nvGrpSpPr>
        <p:grpSpPr>
          <a:xfrm>
            <a:off x="945452" y="2581400"/>
            <a:ext cx="531374" cy="109098"/>
            <a:chOff x="828701" y="1211425"/>
            <a:chExt cx="531374" cy="109098"/>
          </a:xfrm>
        </p:grpSpPr>
        <p:sp>
          <p:nvSpPr>
            <p:cNvPr id="17" name="Oval 16">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828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1370" y="652233"/>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774700" y="990952"/>
            <a:ext cx="10787380" cy="615553"/>
          </a:xfrm>
          <a:prstGeom prst="rect">
            <a:avLst/>
          </a:prstGeom>
          <a:noFill/>
        </p:spPr>
        <p:txBody>
          <a:bodyPr wrap="square" lIns="0" tIns="45720" rIns="91440" bIns="45720" rtlCol="0" anchor="t" anchorCtr="0">
            <a:spAutoFit/>
          </a:bodyPr>
          <a:lstStyle/>
          <a:p>
            <a:r>
              <a:rPr lang="en-US" sz="3400" b="1">
                <a:solidFill>
                  <a:schemeClr val="tx1">
                    <a:lumMod val="75000"/>
                    <a:lumOff val="25000"/>
                  </a:schemeClr>
                </a:solidFill>
                <a:latin typeface="Leelawadee UI"/>
                <a:cs typeface="Leelawadee UI"/>
              </a:rPr>
              <a:t>Work Release Programs</a:t>
            </a:r>
            <a:endParaRPr lang="en-US" sz="34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774700" y="2036912"/>
            <a:ext cx="10855325" cy="2677656"/>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285750" indent="-285750">
              <a:lnSpc>
                <a:spcPct val="100000"/>
              </a:lnSpc>
              <a:buClr>
                <a:srgbClr val="DFB160"/>
              </a:buClr>
              <a:buFont typeface="Arial" panose="020B0604020202020204" pitchFamily="34" charset="0"/>
              <a:buChar char="•"/>
            </a:pPr>
            <a:r>
              <a:rPr lang="en-US" sz="2800" dirty="0">
                <a:latin typeface="Segoe UI"/>
                <a:cs typeface="Segoe UI"/>
              </a:rPr>
              <a:t>The Wisconsin Department of Corrections has 17 male and 2 female minimum security facilities strategically placed throughout the state.</a:t>
            </a:r>
            <a:endParaRPr lang="en-US" sz="2800" dirty="0"/>
          </a:p>
          <a:p>
            <a:pPr marL="285750" indent="-285750">
              <a:lnSpc>
                <a:spcPct val="100000"/>
              </a:lnSpc>
              <a:buClr>
                <a:srgbClr val="DFB160"/>
              </a:buClr>
              <a:buFont typeface="Arial" panose="020B0604020202020204" pitchFamily="34" charset="0"/>
              <a:buChar char="•"/>
            </a:pPr>
            <a:endParaRPr lang="en-US" sz="2800" dirty="0"/>
          </a:p>
          <a:p>
            <a:pPr marL="285750" indent="-285750">
              <a:lnSpc>
                <a:spcPct val="100000"/>
              </a:lnSpc>
              <a:buClr>
                <a:srgbClr val="DFB160"/>
              </a:buClr>
              <a:buFont typeface="Arial" panose="020B0604020202020204" pitchFamily="34" charset="0"/>
              <a:buChar char="•"/>
            </a:pPr>
            <a:r>
              <a:rPr lang="en-US" sz="2800" dirty="0">
                <a:solidFill>
                  <a:srgbClr val="404040"/>
                </a:solidFill>
                <a:latin typeface="Segoe UI"/>
                <a:cs typeface="Segoe UI"/>
              </a:rPr>
              <a:t>As </a:t>
            </a:r>
            <a:r>
              <a:rPr lang="en-US" sz="2800" dirty="0">
                <a:latin typeface="Segoe UI"/>
                <a:cs typeface="Segoe UI"/>
              </a:rPr>
              <a:t>a minimum facility, a portion of the population will be granted the privilege of Work Release.</a:t>
            </a:r>
            <a:endParaRPr lang="en-US" sz="4800" dirty="0">
              <a:solidFill>
                <a:schemeClr val="tx1"/>
              </a:solidFill>
              <a:latin typeface="+mn-lt"/>
            </a:endParaRPr>
          </a:p>
        </p:txBody>
      </p:sp>
    </p:spTree>
    <p:extLst>
      <p:ext uri="{BB962C8B-B14F-4D97-AF65-F5344CB8AC3E}">
        <p14:creationId xmlns:p14="http://schemas.microsoft.com/office/powerpoint/2010/main" val="352000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1370" y="652233"/>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774700" y="990952"/>
            <a:ext cx="10787380" cy="615553"/>
          </a:xfrm>
          <a:prstGeom prst="rect">
            <a:avLst/>
          </a:prstGeom>
          <a:noFill/>
        </p:spPr>
        <p:txBody>
          <a:bodyPr wrap="square" lIns="0" tIns="45720" rIns="91440" bIns="45720" rtlCol="0" anchor="t" anchorCtr="0">
            <a:spAutoFit/>
          </a:bodyPr>
          <a:lstStyle/>
          <a:p>
            <a:r>
              <a:rPr lang="en-US" sz="3400" b="1">
                <a:solidFill>
                  <a:schemeClr val="tx1">
                    <a:lumMod val="75000"/>
                    <a:lumOff val="25000"/>
                  </a:schemeClr>
                </a:solidFill>
                <a:latin typeface="Leelawadee UI"/>
                <a:cs typeface="Leelawadee UI"/>
              </a:rPr>
              <a:t>Work Release Expectations</a:t>
            </a:r>
            <a:endParaRPr lang="en-US" sz="34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774700" y="2222765"/>
            <a:ext cx="10855325" cy="3011915"/>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457200" indent="-457200">
              <a:lnSpc>
                <a:spcPct val="75000"/>
              </a:lnSpc>
              <a:buClr>
                <a:srgbClr val="DFB160"/>
              </a:buClr>
              <a:buFont typeface="Arial" panose="020B0604020202020204" pitchFamily="34" charset="0"/>
              <a:buChar char="•"/>
            </a:pPr>
            <a:r>
              <a:rPr lang="en-US" sz="2800" dirty="0">
                <a:latin typeface="Segoe UI"/>
                <a:cs typeface="Segoe UI"/>
              </a:rPr>
              <a:t>Program needs addressed</a:t>
            </a:r>
            <a:br>
              <a:rPr lang="en-US" sz="2800" dirty="0">
                <a:latin typeface="Segoe UI"/>
                <a:cs typeface="Segoe UI"/>
              </a:rPr>
            </a:br>
            <a:endParaRPr lang="en-US" sz="2800" dirty="0">
              <a:latin typeface="Segoe UI"/>
              <a:cs typeface="Segoe UI"/>
            </a:endParaRPr>
          </a:p>
          <a:p>
            <a:pPr marL="457200" indent="-457200">
              <a:lnSpc>
                <a:spcPct val="75000"/>
              </a:lnSpc>
              <a:buClr>
                <a:srgbClr val="DFB160"/>
              </a:buClr>
              <a:buFont typeface="Arial" panose="020B0604020202020204" pitchFamily="34" charset="0"/>
              <a:buChar char="•"/>
            </a:pPr>
            <a:r>
              <a:rPr lang="en-US" sz="2800" dirty="0">
                <a:latin typeface="Segoe UI"/>
                <a:cs typeface="Segoe UI"/>
              </a:rPr>
              <a:t>Positive institutional adjustment</a:t>
            </a:r>
            <a:br>
              <a:rPr lang="en-US" dirty="0"/>
            </a:br>
            <a:endParaRPr lang="en-US" sz="2800" dirty="0">
              <a:latin typeface="Segoe UI"/>
              <a:cs typeface="Segoe UI"/>
            </a:endParaRPr>
          </a:p>
          <a:p>
            <a:pPr marL="457200" indent="-457200">
              <a:lnSpc>
                <a:spcPct val="75000"/>
              </a:lnSpc>
              <a:buClr>
                <a:srgbClr val="DFB160"/>
              </a:buClr>
              <a:buFont typeface="Arial" panose="020B0604020202020204" pitchFamily="34" charset="0"/>
              <a:buChar char="•"/>
            </a:pPr>
            <a:r>
              <a:rPr lang="en-US" sz="2800" dirty="0">
                <a:latin typeface="Segoe UI"/>
                <a:cs typeface="Segoe UI"/>
              </a:rPr>
              <a:t>Positive work history and evaluations at the center</a:t>
            </a:r>
            <a:br>
              <a:rPr lang="en-US" sz="2800" dirty="0">
                <a:latin typeface="Segoe UI"/>
                <a:cs typeface="Segoe UI"/>
              </a:rPr>
            </a:br>
            <a:endParaRPr lang="en-US" sz="2800" dirty="0">
              <a:latin typeface="Segoe UI"/>
            </a:endParaRPr>
          </a:p>
          <a:p>
            <a:pPr marL="457200" indent="-457200">
              <a:lnSpc>
                <a:spcPct val="75000"/>
              </a:lnSpc>
              <a:buClr>
                <a:srgbClr val="DFB160"/>
              </a:buClr>
              <a:buFont typeface="Arial" panose="020B0604020202020204" pitchFamily="34" charset="0"/>
              <a:buChar char="•"/>
            </a:pPr>
            <a:r>
              <a:rPr lang="en-US" sz="2800" dirty="0">
                <a:latin typeface="Segoe UI"/>
                <a:cs typeface="Segoe UI"/>
              </a:rPr>
              <a:t>Review and approval process for employment sites</a:t>
            </a:r>
            <a:br>
              <a:rPr lang="en-US" sz="2800" dirty="0">
                <a:latin typeface="Segoe UI"/>
                <a:cs typeface="Segoe UI"/>
              </a:rPr>
            </a:br>
            <a:endParaRPr lang="en-US" sz="2800" dirty="0"/>
          </a:p>
          <a:p>
            <a:pPr marL="457200" indent="-457200">
              <a:lnSpc>
                <a:spcPct val="75000"/>
              </a:lnSpc>
              <a:buClr>
                <a:srgbClr val="DFB160"/>
              </a:buClr>
              <a:buFont typeface="Arial" panose="020B0604020202020204" pitchFamily="34" charset="0"/>
              <a:buChar char="•"/>
            </a:pPr>
            <a:r>
              <a:rPr lang="en-US" sz="2800" dirty="0">
                <a:solidFill>
                  <a:srgbClr val="404040"/>
                </a:solidFill>
                <a:latin typeface="Segoe UI"/>
                <a:cs typeface="Segoe UI"/>
              </a:rPr>
              <a:t>Work release guidelines</a:t>
            </a:r>
            <a:endParaRPr lang="en-US" sz="2800" dirty="0">
              <a:solidFill>
                <a:schemeClr val="tx1"/>
              </a:solidFill>
              <a:latin typeface="+mn-lt"/>
            </a:endParaRPr>
          </a:p>
        </p:txBody>
      </p:sp>
    </p:spTree>
    <p:extLst>
      <p:ext uri="{BB962C8B-B14F-4D97-AF65-F5344CB8AC3E}">
        <p14:creationId xmlns:p14="http://schemas.microsoft.com/office/powerpoint/2010/main" val="4236438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1370" y="652233"/>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774700" y="990952"/>
            <a:ext cx="10787380" cy="615553"/>
          </a:xfrm>
          <a:prstGeom prst="rect">
            <a:avLst/>
          </a:prstGeom>
          <a:noFill/>
        </p:spPr>
        <p:txBody>
          <a:bodyPr wrap="square" lIns="0" tIns="45720" rIns="91440" bIns="45720" rtlCol="0" anchor="t" anchorCtr="0">
            <a:spAutoFit/>
          </a:bodyPr>
          <a:lstStyle/>
          <a:p>
            <a:r>
              <a:rPr lang="en-US" sz="3400" b="1">
                <a:solidFill>
                  <a:schemeClr val="tx1">
                    <a:lumMod val="75000"/>
                    <a:lumOff val="25000"/>
                  </a:schemeClr>
                </a:solidFill>
                <a:latin typeface="Leelawadee UI"/>
                <a:cs typeface="Leelawadee UI"/>
              </a:rPr>
              <a:t>Getting Involved with Work Release</a:t>
            </a:r>
            <a:endParaRPr lang="en-US" sz="34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774700" y="2046204"/>
            <a:ext cx="10855325" cy="3790974"/>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457200" indent="-457200">
              <a:lnSpc>
                <a:spcPct val="108000"/>
              </a:lnSpc>
              <a:buClr>
                <a:srgbClr val="DFB160"/>
              </a:buClr>
              <a:buFont typeface="Arial" panose="020B0604020202020204" pitchFamily="34" charset="0"/>
              <a:buChar char="•"/>
            </a:pPr>
            <a:r>
              <a:rPr lang="en-US" sz="2800" dirty="0">
                <a:latin typeface="Segoe UI"/>
                <a:cs typeface="Segoe UI"/>
              </a:rPr>
              <a:t>Employers looking for more information on work release can contact the correctional center in their area directly.</a:t>
            </a:r>
            <a:br>
              <a:rPr lang="en-US" sz="2800" dirty="0">
                <a:latin typeface="Segoe UI"/>
                <a:cs typeface="Segoe UI"/>
              </a:rPr>
            </a:br>
            <a:endParaRPr lang="en-US" sz="2800" dirty="0">
              <a:latin typeface="Segoe UI"/>
              <a:cs typeface="Segoe UI"/>
            </a:endParaRPr>
          </a:p>
          <a:p>
            <a:pPr marL="457200" indent="-457200">
              <a:lnSpc>
                <a:spcPct val="108000"/>
              </a:lnSpc>
              <a:buClr>
                <a:srgbClr val="DFB160"/>
              </a:buClr>
              <a:buFont typeface="Arial" panose="020B0604020202020204" pitchFamily="34" charset="0"/>
              <a:buChar char="•"/>
            </a:pPr>
            <a:r>
              <a:rPr lang="en-US" sz="2800" dirty="0">
                <a:latin typeface="Segoe UI"/>
                <a:cs typeface="Segoe UI"/>
              </a:rPr>
              <a:t>Navigate to </a:t>
            </a:r>
            <a:r>
              <a:rPr lang="en-US" sz="2800" dirty="0">
                <a:latin typeface="Segoe UI"/>
                <a:cs typeface="Segoe UI"/>
                <a:hlinkClick r:id="rId4"/>
              </a:rPr>
              <a:t>d</a:t>
            </a:r>
            <a:r>
              <a:rPr lang="en-US" sz="2800" dirty="0">
                <a:latin typeface="Segoe UI"/>
                <a:cs typeface="Segoe UI"/>
                <a:hlinkClick r:id="rId5"/>
              </a:rPr>
              <a:t>oc.wi.gov</a:t>
            </a:r>
            <a:r>
              <a:rPr lang="en-US" sz="2800" dirty="0">
                <a:latin typeface="Segoe UI"/>
                <a:cs typeface="Segoe UI"/>
              </a:rPr>
              <a:t>, then click on </a:t>
            </a:r>
            <a:r>
              <a:rPr lang="en-US" sz="2800" dirty="0">
                <a:latin typeface="Segoe UI"/>
                <a:cs typeface="Segoe UI"/>
                <a:hlinkClick r:id="rId6"/>
              </a:rPr>
              <a:t>adult facilities</a:t>
            </a:r>
            <a:r>
              <a:rPr lang="en-US" sz="2800" dirty="0">
                <a:latin typeface="Segoe UI"/>
                <a:cs typeface="Segoe UI"/>
              </a:rPr>
              <a:t> under quick links to find a correctional center in your area.</a:t>
            </a:r>
            <a:br>
              <a:rPr lang="en-US" sz="2800" dirty="0">
                <a:latin typeface="Segoe UI"/>
                <a:cs typeface="Segoe UI"/>
              </a:rPr>
            </a:br>
            <a:endParaRPr lang="en-US" sz="2800" dirty="0">
              <a:latin typeface="Segoe UI"/>
              <a:cs typeface="Segoe UI"/>
            </a:endParaRPr>
          </a:p>
          <a:p>
            <a:pPr marL="457200" indent="-457200">
              <a:lnSpc>
                <a:spcPct val="108000"/>
              </a:lnSpc>
              <a:buClr>
                <a:srgbClr val="DFB160"/>
              </a:buClr>
              <a:buFont typeface="Arial" panose="020B0604020202020204" pitchFamily="34" charset="0"/>
              <a:buChar char="•"/>
            </a:pPr>
            <a:r>
              <a:rPr lang="en-US" sz="2800" dirty="0">
                <a:solidFill>
                  <a:srgbClr val="404040"/>
                </a:solidFill>
                <a:latin typeface="Segoe UI"/>
                <a:cs typeface="Segoe UI"/>
              </a:rPr>
              <a:t>You can also contact the DOC General Mailbox for assistance (</a:t>
            </a:r>
            <a:r>
              <a:rPr lang="en-US" sz="2800" dirty="0">
                <a:solidFill>
                  <a:srgbClr val="404040"/>
                </a:solidFill>
                <a:latin typeface="Segoe UI"/>
                <a:cs typeface="Segoe UI"/>
                <a:hlinkClick r:id="rId7"/>
              </a:rPr>
              <a:t>DOCGeneral@wisconsin.gov</a:t>
            </a:r>
            <a:r>
              <a:rPr lang="en-US" sz="2800" dirty="0">
                <a:solidFill>
                  <a:srgbClr val="404040"/>
                </a:solidFill>
                <a:latin typeface="Segoe UI"/>
                <a:cs typeface="Segoe UI"/>
              </a:rPr>
              <a:t>).</a:t>
            </a:r>
            <a:endParaRPr lang="en-US" sz="2800" dirty="0">
              <a:solidFill>
                <a:srgbClr val="000000"/>
              </a:solidFill>
              <a:latin typeface="Calibri" panose="020F0502020204030204"/>
            </a:endParaRPr>
          </a:p>
        </p:txBody>
      </p:sp>
    </p:spTree>
    <p:extLst>
      <p:ext uri="{BB962C8B-B14F-4D97-AF65-F5344CB8AC3E}">
        <p14:creationId xmlns:p14="http://schemas.microsoft.com/office/powerpoint/2010/main" val="2478265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1167" y="3235326"/>
            <a:ext cx="531374" cy="109098"/>
            <a:chOff x="828701" y="1211425"/>
            <a:chExt cx="531374" cy="109098"/>
          </a:xfrm>
        </p:grpSpPr>
        <p:sp>
          <p:nvSpPr>
            <p:cNvPr id="8" name="Oval 7">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63AC59C-FD81-4ACF-BE8A-35B736645FCD}"/>
              </a:ext>
            </a:extLst>
          </p:cNvPr>
          <p:cNvSpPr txBox="1"/>
          <p:nvPr/>
        </p:nvSpPr>
        <p:spPr>
          <a:xfrm>
            <a:off x="766532" y="3449038"/>
            <a:ext cx="10514611" cy="677108"/>
          </a:xfrm>
          <a:prstGeom prst="rect">
            <a:avLst/>
          </a:prstGeom>
          <a:noFill/>
        </p:spPr>
        <p:txBody>
          <a:bodyPr wrap="square" lIns="0" tIns="45720" rIns="91440" bIns="45720" rtlCol="0" anchor="t" anchorCtr="0">
            <a:spAutoFit/>
          </a:bodyPr>
          <a:lstStyle/>
          <a:p>
            <a:r>
              <a:rPr lang="en-US" sz="3800" b="1">
                <a:solidFill>
                  <a:schemeClr val="tx1">
                    <a:lumMod val="75000"/>
                    <a:lumOff val="25000"/>
                  </a:schemeClr>
                </a:solidFill>
                <a:latin typeface="Leelawadee UI"/>
                <a:cs typeface="Leelawadee UI"/>
              </a:rPr>
              <a:t>Experience with Work Release</a:t>
            </a:r>
            <a:endParaRPr lang="en-US" sz="38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2" name="TextBox 11">
            <a:extLst>
              <a:ext uri="{FF2B5EF4-FFF2-40B4-BE49-F238E27FC236}">
                <a16:creationId xmlns:a16="http://schemas.microsoft.com/office/drawing/2014/main" id="{E63AC59C-FD81-4ACF-BE8A-35B736645FCD}"/>
              </a:ext>
            </a:extLst>
          </p:cNvPr>
          <p:cNvSpPr txBox="1"/>
          <p:nvPr/>
        </p:nvSpPr>
        <p:spPr>
          <a:xfrm>
            <a:off x="767746" y="4229233"/>
            <a:ext cx="6760517" cy="707886"/>
          </a:xfrm>
          <a:prstGeom prst="rect">
            <a:avLst/>
          </a:prstGeom>
          <a:noFill/>
        </p:spPr>
        <p:txBody>
          <a:bodyPr wrap="square" lIns="0" tIns="45720" rIns="91440" bIns="45720" rtlCol="0" anchor="t" anchorCtr="0">
            <a:spAutoFit/>
          </a:bodyPr>
          <a:lstStyle/>
          <a:p>
            <a:r>
              <a:rPr lang="en-US" sz="2000" b="1" dirty="0">
                <a:solidFill>
                  <a:schemeClr val="tx1">
                    <a:lumMod val="50000"/>
                    <a:lumOff val="50000"/>
                  </a:schemeClr>
                </a:solidFill>
                <a:latin typeface="Leelawadee UI"/>
                <a:cs typeface="Leelawadee UI"/>
              </a:rPr>
              <a:t>Katie Barry, Human Resources/Production Manager, Staffing Synergies</a:t>
            </a:r>
            <a:endParaRPr lang="en-US" sz="2000" b="1" dirty="0">
              <a:solidFill>
                <a:schemeClr val="tx1">
                  <a:lumMod val="50000"/>
                  <a:lumOff val="50000"/>
                </a:schemeClr>
              </a:solidFill>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148723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1167" y="3235326"/>
            <a:ext cx="531374" cy="109098"/>
            <a:chOff x="828701" y="1211425"/>
            <a:chExt cx="531374" cy="109098"/>
          </a:xfrm>
        </p:grpSpPr>
        <p:sp>
          <p:nvSpPr>
            <p:cNvPr id="8" name="Oval 7">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63AC59C-FD81-4ACF-BE8A-35B736645FCD}"/>
              </a:ext>
            </a:extLst>
          </p:cNvPr>
          <p:cNvSpPr txBox="1"/>
          <p:nvPr/>
        </p:nvSpPr>
        <p:spPr>
          <a:xfrm>
            <a:off x="766532" y="3449038"/>
            <a:ext cx="10514611" cy="677108"/>
          </a:xfrm>
          <a:prstGeom prst="rect">
            <a:avLst/>
          </a:prstGeom>
          <a:noFill/>
        </p:spPr>
        <p:txBody>
          <a:bodyPr wrap="square" lIns="0" tIns="45720" rIns="91440" bIns="45720" rtlCol="0" anchor="t" anchorCtr="0">
            <a:spAutoFit/>
          </a:bodyPr>
          <a:lstStyle/>
          <a:p>
            <a:r>
              <a:rPr lang="en-US" sz="3800" b="1" dirty="0">
                <a:solidFill>
                  <a:schemeClr val="tx1">
                    <a:lumMod val="75000"/>
                    <a:lumOff val="25000"/>
                  </a:schemeClr>
                </a:solidFill>
                <a:latin typeface="Leelawadee UI"/>
                <a:cs typeface="Leelawadee UI"/>
              </a:rPr>
              <a:t>Reentry Programming</a:t>
            </a:r>
            <a:endParaRPr lang="en-US" sz="3800" b="1" dirty="0">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2" name="TextBox 11">
            <a:extLst>
              <a:ext uri="{FF2B5EF4-FFF2-40B4-BE49-F238E27FC236}">
                <a16:creationId xmlns:a16="http://schemas.microsoft.com/office/drawing/2014/main" id="{E63AC59C-FD81-4ACF-BE8A-35B736645FCD}"/>
              </a:ext>
            </a:extLst>
          </p:cNvPr>
          <p:cNvSpPr txBox="1"/>
          <p:nvPr/>
        </p:nvSpPr>
        <p:spPr>
          <a:xfrm>
            <a:off x="767746" y="4229233"/>
            <a:ext cx="6760517" cy="707886"/>
          </a:xfrm>
          <a:prstGeom prst="rect">
            <a:avLst/>
          </a:prstGeom>
          <a:noFill/>
        </p:spPr>
        <p:txBody>
          <a:bodyPr wrap="square" lIns="0" tIns="45720" rIns="91440" bIns="45720" rtlCol="0" anchor="t" anchorCtr="0">
            <a:spAutoFit/>
          </a:bodyPr>
          <a:lstStyle/>
          <a:p>
            <a:r>
              <a:rPr lang="en-US" sz="2000" b="1" dirty="0">
                <a:solidFill>
                  <a:schemeClr val="tx1">
                    <a:lumMod val="50000"/>
                    <a:lumOff val="50000"/>
                  </a:schemeClr>
                </a:solidFill>
                <a:latin typeface="Leelawadee UI"/>
                <a:cs typeface="Leelawadee UI"/>
              </a:rPr>
              <a:t>Becky </a:t>
            </a:r>
            <a:r>
              <a:rPr lang="en-US" sz="2000" b="1" dirty="0" err="1">
                <a:solidFill>
                  <a:schemeClr val="tx1">
                    <a:lumMod val="50000"/>
                    <a:lumOff val="50000"/>
                  </a:schemeClr>
                </a:solidFill>
                <a:latin typeface="Leelawadee UI"/>
                <a:cs typeface="Leelawadee UI"/>
              </a:rPr>
              <a:t>Heth</a:t>
            </a:r>
            <a:r>
              <a:rPr lang="en-US" sz="2000" b="1" dirty="0">
                <a:solidFill>
                  <a:schemeClr val="tx1">
                    <a:lumMod val="50000"/>
                    <a:lumOff val="50000"/>
                  </a:schemeClr>
                </a:solidFill>
                <a:latin typeface="Leelawadee UI"/>
                <a:cs typeface="Leelawadee UI"/>
              </a:rPr>
              <a:t>, Employment Program Manager,</a:t>
            </a:r>
          </a:p>
          <a:p>
            <a:r>
              <a:rPr lang="en-US" sz="2000" b="1" dirty="0">
                <a:solidFill>
                  <a:schemeClr val="tx1">
                    <a:lumMod val="50000"/>
                    <a:lumOff val="50000"/>
                  </a:schemeClr>
                </a:solidFill>
                <a:latin typeface="Leelawadee UI"/>
                <a:ea typeface="+mn-lt"/>
                <a:cs typeface="Leelawadee UI"/>
              </a:rPr>
              <a:t>Reentry Unit</a:t>
            </a:r>
            <a:endParaRPr lang="en-US" sz="2000" b="1" dirty="0">
              <a:solidFill>
                <a:schemeClr val="tx1">
                  <a:lumMod val="50000"/>
                  <a:lumOff val="50000"/>
                </a:schemeClr>
              </a:solidFill>
              <a:ea typeface="+mn-lt"/>
              <a:cs typeface="+mn-lt"/>
            </a:endParaRPr>
          </a:p>
        </p:txBody>
      </p:sp>
    </p:spTree>
    <p:extLst>
      <p:ext uri="{BB962C8B-B14F-4D97-AF65-F5344CB8AC3E}">
        <p14:creationId xmlns:p14="http://schemas.microsoft.com/office/powerpoint/2010/main" val="153399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870" y="642207"/>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774700" y="990952"/>
            <a:ext cx="10787380" cy="707886"/>
          </a:xfrm>
          <a:prstGeom prst="rect">
            <a:avLst/>
          </a:prstGeom>
          <a:noFill/>
        </p:spPr>
        <p:txBody>
          <a:bodyPr wrap="square" lIns="0" rtlCol="0" anchor="t" anchorCtr="0">
            <a:spAutoFit/>
          </a:bodyPr>
          <a:lstStyle/>
          <a:p>
            <a:r>
              <a:rPr lang="en-US" sz="4000" b="1">
                <a:solidFill>
                  <a:schemeClr val="tx1">
                    <a:lumMod val="75000"/>
                    <a:lumOff val="25000"/>
                  </a:schemeClr>
                </a:solidFill>
                <a:latin typeface="Leelawadee UI" panose="020B0502040204020203" pitchFamily="34" charset="-34"/>
                <a:cs typeface="Leelawadee UI" panose="020B0502040204020203" pitchFamily="34" charset="-34"/>
              </a:rPr>
              <a:t>DOC Mobile Training Labs</a:t>
            </a:r>
          </a:p>
        </p:txBody>
      </p:sp>
      <p:pic>
        <p:nvPicPr>
          <p:cNvPr id="15" name="Picture 14"/>
          <p:cNvPicPr>
            <a:picLocks noChangeAspect="1"/>
          </p:cNvPicPr>
          <p:nvPr/>
        </p:nvPicPr>
        <p:blipFill>
          <a:blip r:embed="rId4"/>
          <a:stretch>
            <a:fillRect/>
          </a:stretch>
        </p:blipFill>
        <p:spPr>
          <a:xfrm>
            <a:off x="893883" y="2308522"/>
            <a:ext cx="4677184" cy="3856324"/>
          </a:xfrm>
          <a:prstGeom prst="rect">
            <a:avLst/>
          </a:prstGeom>
        </p:spPr>
      </p:pic>
      <p:pic>
        <p:nvPicPr>
          <p:cNvPr id="16" name="Picture 15" descr="Text, logo&#10;&#10;Description automatically generated">
            <a:extLst>
              <a:ext uri="{FF2B5EF4-FFF2-40B4-BE49-F238E27FC236}">
                <a16:creationId xmlns:a16="http://schemas.microsoft.com/office/drawing/2014/main" id="{CD96D7F4-0CFD-4FCD-B7CB-1038C0D164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4116" y="925432"/>
            <a:ext cx="2138891" cy="838925"/>
          </a:xfrm>
          <a:prstGeom prst="rect">
            <a:avLst/>
          </a:prstGeom>
        </p:spPr>
      </p:pic>
      <p:sp>
        <p:nvSpPr>
          <p:cNvPr id="18" name="TextBox 17">
            <a:extLst>
              <a:ext uri="{FF2B5EF4-FFF2-40B4-BE49-F238E27FC236}">
                <a16:creationId xmlns:a16="http://schemas.microsoft.com/office/drawing/2014/main" id="{A24603ED-E176-4A57-91AD-92410C182BC4}"/>
              </a:ext>
            </a:extLst>
          </p:cNvPr>
          <p:cNvSpPr txBox="1"/>
          <p:nvPr/>
        </p:nvSpPr>
        <p:spPr>
          <a:xfrm>
            <a:off x="5706533" y="2403569"/>
            <a:ext cx="6214533" cy="2909130"/>
          </a:xfrm>
          <a:prstGeom prst="rect">
            <a:avLst/>
          </a:prstGeom>
          <a:noFill/>
        </p:spPr>
        <p:txBody>
          <a:bodyPr wrap="square" lIns="0" rtlCol="0">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285750" indent="-285750">
              <a:buClr>
                <a:srgbClr val="DFB160"/>
              </a:buClr>
              <a:buFont typeface="Arial" panose="020B0604020202020204" pitchFamily="34" charset="0"/>
              <a:buChar char="•"/>
            </a:pPr>
            <a:r>
              <a:rPr lang="en-US" sz="2200">
                <a:latin typeface="+mn-lt"/>
              </a:rPr>
              <a:t>RCI: </a:t>
            </a:r>
            <a:r>
              <a:rPr lang="en-US" sz="2200" b="1">
                <a:latin typeface="+mn-lt"/>
              </a:rPr>
              <a:t>CNC </a:t>
            </a:r>
            <a:r>
              <a:rPr lang="en-US" sz="2200">
                <a:latin typeface="+mn-lt"/>
              </a:rPr>
              <a:t>Mobile lab, Gateway Technical College</a:t>
            </a:r>
          </a:p>
          <a:p>
            <a:pPr marL="285750" indent="-285750">
              <a:buClr>
                <a:srgbClr val="DFB160"/>
              </a:buClr>
              <a:buFont typeface="Arial" panose="020B0604020202020204" pitchFamily="34" charset="0"/>
              <a:buChar char="•"/>
            </a:pPr>
            <a:r>
              <a:rPr lang="en-US" sz="2200">
                <a:latin typeface="+mn-lt"/>
              </a:rPr>
              <a:t>TCI: </a:t>
            </a:r>
            <a:r>
              <a:rPr lang="en-US" sz="2200" b="1">
                <a:latin typeface="+mn-lt"/>
              </a:rPr>
              <a:t>Welding </a:t>
            </a:r>
            <a:r>
              <a:rPr lang="en-US" sz="2200">
                <a:latin typeface="+mn-lt"/>
              </a:rPr>
              <a:t>Mobile lab, Moraine Park Technical College*</a:t>
            </a:r>
          </a:p>
          <a:p>
            <a:pPr marL="285750" indent="-285750">
              <a:buClr>
                <a:srgbClr val="DFB160"/>
              </a:buClr>
              <a:buFont typeface="Arial" panose="020B0604020202020204" pitchFamily="34" charset="0"/>
              <a:buChar char="•"/>
            </a:pPr>
            <a:r>
              <a:rPr lang="en-US" sz="2200">
                <a:latin typeface="+mn-lt"/>
              </a:rPr>
              <a:t>NLCI: </a:t>
            </a:r>
            <a:r>
              <a:rPr lang="en-US" sz="2200" b="1">
                <a:latin typeface="+mn-lt"/>
              </a:rPr>
              <a:t>Electrical Mechanical </a:t>
            </a:r>
            <a:r>
              <a:rPr lang="en-US" sz="2200">
                <a:latin typeface="+mn-lt"/>
              </a:rPr>
              <a:t>Mobile lab, Western Technical College*</a:t>
            </a:r>
          </a:p>
          <a:p>
            <a:pPr marL="285750" indent="-285750">
              <a:buClr>
                <a:srgbClr val="DFB160"/>
              </a:buClr>
              <a:buFont typeface="Arial" panose="020B0604020202020204" pitchFamily="34" charset="0"/>
              <a:buChar char="•"/>
            </a:pPr>
            <a:r>
              <a:rPr lang="en-US" sz="2200">
                <a:latin typeface="+mn-lt"/>
              </a:rPr>
              <a:t>JCI: </a:t>
            </a:r>
            <a:r>
              <a:rPr lang="en-US" sz="2200" b="1">
                <a:latin typeface="+mn-lt"/>
              </a:rPr>
              <a:t>CNC </a:t>
            </a:r>
            <a:r>
              <a:rPr lang="en-US" sz="2200">
                <a:latin typeface="+mn-lt"/>
              </a:rPr>
              <a:t>Mobile lab, Western Technical College</a:t>
            </a:r>
          </a:p>
          <a:p>
            <a:pPr marL="285750" indent="-285750">
              <a:buClr>
                <a:srgbClr val="DFB160"/>
              </a:buClr>
              <a:buFont typeface="Arial" panose="020B0604020202020204" pitchFamily="34" charset="0"/>
              <a:buChar char="•"/>
            </a:pPr>
            <a:r>
              <a:rPr lang="en-US" sz="2200">
                <a:latin typeface="+mn-lt"/>
              </a:rPr>
              <a:t>RYOCF: </a:t>
            </a:r>
            <a:r>
              <a:rPr lang="en-US" sz="2200" b="1">
                <a:latin typeface="+mn-lt"/>
              </a:rPr>
              <a:t>Mechatronics, </a:t>
            </a:r>
            <a:r>
              <a:rPr lang="en-US" sz="2200">
                <a:latin typeface="+mn-lt"/>
              </a:rPr>
              <a:t>Gateway Technical College*</a:t>
            </a:r>
          </a:p>
        </p:txBody>
      </p:sp>
    </p:spTree>
    <p:extLst>
      <p:ext uri="{BB962C8B-B14F-4D97-AF65-F5344CB8AC3E}">
        <p14:creationId xmlns:p14="http://schemas.microsoft.com/office/powerpoint/2010/main" val="3083485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4818" y="774520"/>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565286" y="831789"/>
            <a:ext cx="10050721" cy="954107"/>
          </a:xfrm>
          <a:prstGeom prst="rect">
            <a:avLst/>
          </a:prstGeom>
          <a:noFill/>
        </p:spPr>
        <p:txBody>
          <a:bodyPr wrap="square" lIns="0" tIns="45720" rIns="91440" bIns="45720" rtlCol="0" anchor="t" anchorCtr="0">
            <a:spAutoFit/>
          </a:bodyPr>
          <a:lstStyle/>
          <a:p>
            <a:pPr algn="ctr"/>
            <a:endParaRPr lang="en-US" sz="2400" b="1">
              <a:solidFill>
                <a:schemeClr val="tx1">
                  <a:lumMod val="75000"/>
                  <a:lumOff val="25000"/>
                </a:schemeClr>
              </a:solidFill>
              <a:latin typeface="Leelawadee UI" panose="020B0502040204020203" pitchFamily="34" charset="-34"/>
              <a:cs typeface="Leelawadee UI" panose="020B0502040204020203" pitchFamily="34" charset="-34"/>
            </a:endParaRPr>
          </a:p>
          <a:p>
            <a:pPr algn="ctr"/>
            <a:r>
              <a:rPr lang="en-US" sz="3200" b="1">
                <a:solidFill>
                  <a:schemeClr val="tx1">
                    <a:lumMod val="75000"/>
                    <a:lumOff val="25000"/>
                  </a:schemeClr>
                </a:solidFill>
                <a:latin typeface="Leelawadee UI"/>
                <a:cs typeface="Leelawadee UI"/>
              </a:rPr>
              <a:t>Career and Technical Education Academies (CTE)</a:t>
            </a:r>
            <a:endParaRPr lang="en-US" sz="32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631707" y="1975185"/>
            <a:ext cx="10224089" cy="4736681"/>
          </a:xfrm>
          <a:prstGeom prst="rect">
            <a:avLst/>
          </a:prstGeom>
          <a:noFill/>
        </p:spPr>
        <p:txBody>
          <a:bodyPr wrap="square" lIns="0" tIns="45720" rIns="91440" bIns="45720" numCol="1"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a:lnSpc>
                <a:spcPct val="90000"/>
              </a:lnSpc>
              <a:spcBef>
                <a:spcPts val="1000"/>
              </a:spcBef>
              <a:buClr>
                <a:srgbClr val="DFB160"/>
              </a:buClr>
            </a:pPr>
            <a:r>
              <a:rPr lang="en-US" b="1" dirty="0">
                <a:latin typeface="Segoe UI"/>
                <a:cs typeface="Segoe UI"/>
              </a:rPr>
              <a:t>Wisconsin Correctional Center System (WCCS) </a:t>
            </a:r>
            <a:endParaRPr lang="en-US" dirty="0">
              <a:latin typeface="Segoe UI"/>
              <a:cs typeface="Segoe UI"/>
            </a:endParaRPr>
          </a:p>
          <a:p>
            <a:pPr marL="742950" lvl="1" indent="-285750">
              <a:lnSpc>
                <a:spcPct val="90000"/>
              </a:lnSpc>
              <a:spcBef>
                <a:spcPts val="500"/>
              </a:spcBef>
              <a:buFont typeface="Courier New" panose="020B0604020202020204" pitchFamily="34" charset="0"/>
              <a:buChar char="o"/>
            </a:pPr>
            <a:r>
              <a:rPr lang="en-US" sz="1400" dirty="0">
                <a:latin typeface="Segoe UI"/>
                <a:cs typeface="Segoe UI"/>
              </a:rPr>
              <a:t>Kenosha Correctional Center </a:t>
            </a:r>
          </a:p>
          <a:p>
            <a:pPr marL="1200150" lvl="2" indent="-285750">
              <a:lnSpc>
                <a:spcPct val="90000"/>
              </a:lnSpc>
              <a:spcBef>
                <a:spcPts val="500"/>
              </a:spcBef>
              <a:buFont typeface="Courier New" panose="020B0604020202020204" pitchFamily="34" charset="0"/>
              <a:buChar char="o"/>
            </a:pPr>
            <a:r>
              <a:rPr lang="en-US" sz="1400" dirty="0">
                <a:latin typeface="Segoe UI"/>
                <a:cs typeface="Segoe UI"/>
              </a:rPr>
              <a:t>Gateway- CNC </a:t>
            </a:r>
          </a:p>
          <a:p>
            <a:pPr marL="742950" lvl="1" indent="-285750">
              <a:lnSpc>
                <a:spcPct val="90000"/>
              </a:lnSpc>
              <a:spcBef>
                <a:spcPts val="500"/>
              </a:spcBef>
              <a:buFont typeface="Courier New,monospace" panose="020B0604020202020204" pitchFamily="34" charset="0"/>
              <a:buChar char="o"/>
            </a:pPr>
            <a:r>
              <a:rPr lang="en-US" sz="1400" dirty="0">
                <a:latin typeface="Segoe UI"/>
                <a:cs typeface="Segoe UI"/>
              </a:rPr>
              <a:t>Marshall E. </a:t>
            </a:r>
            <a:r>
              <a:rPr lang="en-US" sz="1400" dirty="0" err="1">
                <a:latin typeface="Segoe UI"/>
                <a:cs typeface="Segoe UI"/>
              </a:rPr>
              <a:t>Sherrer</a:t>
            </a:r>
            <a:r>
              <a:rPr lang="en-US" sz="1400" dirty="0">
                <a:latin typeface="Segoe UI"/>
                <a:cs typeface="Segoe UI"/>
              </a:rPr>
              <a:t> Correctional Center /</a:t>
            </a:r>
            <a:r>
              <a:rPr lang="en-US" sz="1400" dirty="0" err="1">
                <a:latin typeface="Segoe UI"/>
                <a:cs typeface="Segoe UI"/>
              </a:rPr>
              <a:t>Felmers</a:t>
            </a:r>
            <a:r>
              <a:rPr lang="en-US" sz="1400" dirty="0">
                <a:latin typeface="Segoe UI"/>
                <a:cs typeface="Segoe UI"/>
              </a:rPr>
              <a:t> O. Chaney Correctional Center </a:t>
            </a:r>
          </a:p>
          <a:p>
            <a:pPr marL="1200150" lvl="2" indent="-285750">
              <a:lnSpc>
                <a:spcPct val="90000"/>
              </a:lnSpc>
              <a:spcBef>
                <a:spcPts val="500"/>
              </a:spcBef>
              <a:buFont typeface="Courier New,monospace" panose="020B0604020202020204" pitchFamily="34" charset="0"/>
              <a:buChar char="o"/>
            </a:pPr>
            <a:r>
              <a:rPr lang="en-US" sz="1400" dirty="0">
                <a:latin typeface="Segoe UI"/>
                <a:cs typeface="Segoe UI"/>
              </a:rPr>
              <a:t>MATC-Welding </a:t>
            </a:r>
          </a:p>
          <a:p>
            <a:pPr marL="742950" lvl="1" indent="-285750">
              <a:lnSpc>
                <a:spcPct val="90000"/>
              </a:lnSpc>
              <a:spcBef>
                <a:spcPts val="500"/>
              </a:spcBef>
              <a:buFont typeface="Courier New,monospace" panose="020B0604020202020204" pitchFamily="34" charset="0"/>
              <a:buChar char="o"/>
            </a:pPr>
            <a:r>
              <a:rPr lang="en-US" sz="1400" dirty="0">
                <a:latin typeface="Segoe UI"/>
                <a:cs typeface="Segoe UI"/>
              </a:rPr>
              <a:t>Oregon Correctional Center/Thompson Correctional Center </a:t>
            </a:r>
          </a:p>
          <a:p>
            <a:pPr marL="1200150" lvl="2" indent="-285750">
              <a:lnSpc>
                <a:spcPct val="90000"/>
              </a:lnSpc>
              <a:spcBef>
                <a:spcPts val="500"/>
              </a:spcBef>
              <a:buFont typeface="Courier New,monospace" panose="020B0604020202020204" pitchFamily="34" charset="0"/>
              <a:buChar char="o"/>
            </a:pPr>
            <a:r>
              <a:rPr lang="en-US" sz="1400" dirty="0">
                <a:latin typeface="Segoe UI"/>
                <a:cs typeface="Segoe UI"/>
              </a:rPr>
              <a:t>Madison College- Carpentry Techniques &amp; Electrical Mechanical Maintenance</a:t>
            </a:r>
          </a:p>
          <a:p>
            <a:pPr marL="742950" lvl="1" indent="-285750">
              <a:lnSpc>
                <a:spcPct val="90000"/>
              </a:lnSpc>
              <a:spcBef>
                <a:spcPts val="500"/>
              </a:spcBef>
              <a:buFont typeface="Courier New,monospace" panose="020B0604020202020204" pitchFamily="34" charset="0"/>
              <a:buChar char="o"/>
            </a:pPr>
            <a:r>
              <a:rPr lang="en-US" sz="1400" dirty="0">
                <a:latin typeface="Segoe UI"/>
                <a:cs typeface="Segoe UI"/>
              </a:rPr>
              <a:t>John C. Burke Correctional Center </a:t>
            </a:r>
          </a:p>
          <a:p>
            <a:pPr marL="1200150" lvl="2" indent="-285750">
              <a:lnSpc>
                <a:spcPct val="90000"/>
              </a:lnSpc>
              <a:spcBef>
                <a:spcPts val="500"/>
              </a:spcBef>
              <a:buFont typeface="Courier New,monospace" panose="020B0604020202020204" pitchFamily="34" charset="0"/>
              <a:buChar char="o"/>
            </a:pPr>
            <a:r>
              <a:rPr lang="en-US" sz="1400" dirty="0">
                <a:latin typeface="Segoe UI"/>
                <a:cs typeface="Segoe UI"/>
              </a:rPr>
              <a:t>MPTC-Welding </a:t>
            </a:r>
          </a:p>
          <a:p>
            <a:pPr marL="742950" lvl="1" indent="-285750">
              <a:lnSpc>
                <a:spcPct val="90000"/>
              </a:lnSpc>
              <a:spcBef>
                <a:spcPts val="500"/>
              </a:spcBef>
              <a:buFont typeface="Courier New,monospace" panose="020B0604020202020204" pitchFamily="34" charset="0"/>
              <a:buChar char="o"/>
            </a:pPr>
            <a:r>
              <a:rPr lang="en-US" sz="1400" dirty="0">
                <a:latin typeface="Segoe UI"/>
                <a:cs typeface="Segoe UI"/>
              </a:rPr>
              <a:t>Gordon Correctional Center</a:t>
            </a:r>
          </a:p>
          <a:p>
            <a:pPr marL="1200150" lvl="2" indent="-285750">
              <a:lnSpc>
                <a:spcPct val="90000"/>
              </a:lnSpc>
              <a:spcBef>
                <a:spcPts val="500"/>
              </a:spcBef>
              <a:buFont typeface="Courier New,monospace" panose="020B0604020202020204" pitchFamily="34" charset="0"/>
              <a:buChar char="o"/>
            </a:pPr>
            <a:r>
              <a:rPr lang="en-US" sz="1400" dirty="0">
                <a:latin typeface="Segoe UI"/>
                <a:cs typeface="Segoe UI"/>
              </a:rPr>
              <a:t>Northwood Tech- Refrigeration Essentials </a:t>
            </a:r>
          </a:p>
          <a:p>
            <a:pPr marL="742950" lvl="1" indent="-285750">
              <a:lnSpc>
                <a:spcPct val="90000"/>
              </a:lnSpc>
              <a:spcBef>
                <a:spcPts val="500"/>
              </a:spcBef>
              <a:buFont typeface="Courier New,monospace" panose="020B0604020202020204" pitchFamily="34" charset="0"/>
              <a:buChar char="o"/>
            </a:pPr>
            <a:r>
              <a:rPr lang="en-US" sz="1400" dirty="0">
                <a:latin typeface="Segoe UI"/>
                <a:cs typeface="Segoe UI"/>
              </a:rPr>
              <a:t>McNaughton Correctional</a:t>
            </a:r>
            <a:r>
              <a:rPr lang="en-US" sz="1400" dirty="0">
                <a:latin typeface="Segoe UI"/>
              </a:rPr>
              <a:t> </a:t>
            </a:r>
            <a:r>
              <a:rPr lang="en-US" sz="1400" dirty="0">
                <a:latin typeface="Segoe UI"/>
                <a:cs typeface="Segoe UI"/>
              </a:rPr>
              <a:t>Center </a:t>
            </a:r>
          </a:p>
          <a:p>
            <a:pPr marL="1200150" lvl="2" indent="-285750">
              <a:lnSpc>
                <a:spcPct val="90000"/>
              </a:lnSpc>
              <a:spcBef>
                <a:spcPts val="500"/>
              </a:spcBef>
              <a:buFont typeface="Courier New,monospace" panose="020B0604020202020204" pitchFamily="34" charset="0"/>
              <a:buChar char="o"/>
            </a:pPr>
            <a:r>
              <a:rPr lang="en-US" sz="1400" dirty="0">
                <a:latin typeface="Segoe UI"/>
                <a:cs typeface="Segoe UI"/>
              </a:rPr>
              <a:t>NATC -Heavy Machine Operator </a:t>
            </a:r>
          </a:p>
          <a:p>
            <a:pPr marL="742950" lvl="1" indent="-285750">
              <a:lnSpc>
                <a:spcPct val="90000"/>
              </a:lnSpc>
              <a:spcBef>
                <a:spcPts val="500"/>
              </a:spcBef>
              <a:buFont typeface="Courier New,monospace" panose="020B0604020202020204" pitchFamily="34" charset="0"/>
              <a:buChar char="o"/>
            </a:pPr>
            <a:r>
              <a:rPr lang="en-US" sz="1400" dirty="0">
                <a:latin typeface="Segoe UI"/>
                <a:cs typeface="Segoe UI"/>
              </a:rPr>
              <a:t>Sanger B. Powers Correctional Center </a:t>
            </a:r>
          </a:p>
          <a:p>
            <a:pPr marL="1200150" lvl="2" indent="-285750">
              <a:lnSpc>
                <a:spcPct val="90000"/>
              </a:lnSpc>
              <a:spcBef>
                <a:spcPts val="500"/>
              </a:spcBef>
              <a:buFont typeface="Courier New,monospace" panose="020B0604020202020204" pitchFamily="34" charset="0"/>
              <a:buChar char="o"/>
            </a:pPr>
            <a:r>
              <a:rPr lang="en-US" sz="1400" dirty="0">
                <a:latin typeface="Segoe UI"/>
                <a:cs typeface="Segoe UI"/>
              </a:rPr>
              <a:t>NWTC- Industrial Maintenance </a:t>
            </a:r>
          </a:p>
          <a:p>
            <a:pPr>
              <a:lnSpc>
                <a:spcPct val="90000"/>
              </a:lnSpc>
              <a:spcBef>
                <a:spcPts val="1000"/>
              </a:spcBef>
            </a:pPr>
            <a:r>
              <a:rPr lang="en-US" b="1" dirty="0">
                <a:latin typeface="Segoe UI"/>
                <a:cs typeface="Segoe UI"/>
              </a:rPr>
              <a:t>Wisconsin Women’s Correctional Center System (WWCS)</a:t>
            </a:r>
            <a:endParaRPr lang="en-US" dirty="0">
              <a:latin typeface="Segoe UI"/>
            </a:endParaRPr>
          </a:p>
          <a:p>
            <a:pPr marL="742950" lvl="1" indent="-285750">
              <a:lnSpc>
                <a:spcPct val="90000"/>
              </a:lnSpc>
              <a:spcBef>
                <a:spcPts val="500"/>
              </a:spcBef>
              <a:buFont typeface="Courier New,monospace" panose="020B0604020202020204" pitchFamily="34" charset="0"/>
              <a:buChar char="o"/>
            </a:pPr>
            <a:r>
              <a:rPr lang="en-US" sz="1400" dirty="0">
                <a:latin typeface="Segoe UI"/>
                <a:cs typeface="Segoe UI"/>
              </a:rPr>
              <a:t>Robert E. Ellsworth Correctional Center</a:t>
            </a:r>
          </a:p>
          <a:p>
            <a:pPr marL="1200150" lvl="2" indent="-285750">
              <a:lnSpc>
                <a:spcPct val="90000"/>
              </a:lnSpc>
              <a:spcBef>
                <a:spcPts val="500"/>
              </a:spcBef>
              <a:buFont typeface="Courier New,monospace" panose="020B0604020202020204" pitchFamily="34" charset="0"/>
              <a:buChar char="o"/>
            </a:pPr>
            <a:r>
              <a:rPr lang="en-US" sz="1400" dirty="0">
                <a:latin typeface="Segoe UI"/>
                <a:cs typeface="Segoe UI"/>
              </a:rPr>
              <a:t>Gateway- CNC </a:t>
            </a:r>
            <a:endParaRPr lang="en-US" dirty="0">
              <a:latin typeface="+mn-lt"/>
            </a:endParaRPr>
          </a:p>
        </p:txBody>
      </p:sp>
    </p:spTree>
    <p:extLst>
      <p:ext uri="{BB962C8B-B14F-4D97-AF65-F5344CB8AC3E}">
        <p14:creationId xmlns:p14="http://schemas.microsoft.com/office/powerpoint/2010/main" val="422194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4818" y="774520"/>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565286" y="831789"/>
            <a:ext cx="10050721" cy="954107"/>
          </a:xfrm>
          <a:prstGeom prst="rect">
            <a:avLst/>
          </a:prstGeom>
          <a:noFill/>
        </p:spPr>
        <p:txBody>
          <a:bodyPr wrap="square" lIns="0" rtlCol="0" anchor="t" anchorCtr="0">
            <a:spAutoFit/>
          </a:bodyPr>
          <a:lstStyle/>
          <a:p>
            <a:pPr algn="ctr"/>
            <a:endParaRPr lang="en-US" sz="2400" b="1">
              <a:solidFill>
                <a:schemeClr val="tx1">
                  <a:lumMod val="75000"/>
                  <a:lumOff val="25000"/>
                </a:schemeClr>
              </a:solidFill>
              <a:latin typeface="Leelawadee UI" panose="020B0502040204020203" pitchFamily="34" charset="-34"/>
              <a:cs typeface="Leelawadee UI" panose="020B0502040204020203" pitchFamily="34" charset="-34"/>
            </a:endParaRPr>
          </a:p>
          <a:p>
            <a:pPr algn="ctr"/>
            <a:r>
              <a:rPr lang="en-US" sz="3200" b="1">
                <a:solidFill>
                  <a:schemeClr val="tx1">
                    <a:lumMod val="75000"/>
                    <a:lumOff val="25000"/>
                  </a:schemeClr>
                </a:solidFill>
                <a:latin typeface="Leelawadee UI" panose="020B0502040204020203" pitchFamily="34" charset="-34"/>
                <a:cs typeface="Leelawadee UI" panose="020B0502040204020203" pitchFamily="34" charset="-34"/>
              </a:rPr>
              <a:t>Short-Term Career &amp; Technical Education Initiatives </a:t>
            </a:r>
          </a:p>
        </p:txBody>
      </p:sp>
      <p:sp>
        <p:nvSpPr>
          <p:cNvPr id="11" name="TextBox 10">
            <a:extLst>
              <a:ext uri="{FF2B5EF4-FFF2-40B4-BE49-F238E27FC236}">
                <a16:creationId xmlns:a16="http://schemas.microsoft.com/office/drawing/2014/main" id="{CC4C4939-7586-43D3-A9FD-6FA71743F639}"/>
              </a:ext>
            </a:extLst>
          </p:cNvPr>
          <p:cNvSpPr txBox="1"/>
          <p:nvPr/>
        </p:nvSpPr>
        <p:spPr>
          <a:xfrm>
            <a:off x="631707" y="2286000"/>
            <a:ext cx="10224089" cy="5590441"/>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285750" indent="-285750">
              <a:buClr>
                <a:srgbClr val="DFB160"/>
              </a:buClr>
              <a:buFont typeface="Arial" panose="020B0604020202020204" pitchFamily="34" charset="0"/>
              <a:buChar char="•"/>
            </a:pPr>
            <a:r>
              <a:rPr lang="en-US" sz="2800">
                <a:latin typeface="+mn-lt"/>
                <a:cs typeface="Segoe UI"/>
              </a:rPr>
              <a:t>WI-DOC Coordinates with local technical colleges and utilizes labor market trends in determining field of study for PIOC. </a:t>
            </a:r>
            <a:br>
              <a:rPr lang="en-US" sz="2800">
                <a:latin typeface="+mn-lt"/>
                <a:cs typeface="Segoe UI"/>
              </a:rPr>
            </a:br>
            <a:endParaRPr lang="en-US" sz="2800">
              <a:latin typeface="+mn-lt"/>
            </a:endParaRPr>
          </a:p>
          <a:p>
            <a:pPr marL="285750" indent="-285750">
              <a:buClr>
                <a:srgbClr val="DFB160"/>
              </a:buClr>
              <a:buFont typeface="Arial" panose="020B0604020202020204" pitchFamily="34" charset="0"/>
              <a:buChar char="•"/>
            </a:pPr>
            <a:r>
              <a:rPr lang="en-US" sz="2800">
                <a:latin typeface="+mn-lt"/>
              </a:rPr>
              <a:t>Contract with locate WTCS member colleges to provide these training academies, which often occur on campus and culminate in the individual earning a technical diploma or certificate in approximately 2-4 months. </a:t>
            </a:r>
          </a:p>
          <a:p>
            <a:pPr marL="285750" indent="-285750">
              <a:buClr>
                <a:srgbClr val="DFB160"/>
              </a:buClr>
              <a:buFont typeface="Arial" panose="020B0604020202020204" pitchFamily="34" charset="0"/>
              <a:buChar char="•"/>
            </a:pPr>
            <a:endParaRPr lang="en-US" sz="2400">
              <a:latin typeface="+mn-lt"/>
            </a:endParaRPr>
          </a:p>
          <a:p>
            <a:pPr marL="285750" indent="-285750">
              <a:buClr>
                <a:srgbClr val="DFB160"/>
              </a:buClr>
              <a:buFont typeface="Arial" panose="020B0604020202020204" pitchFamily="34" charset="0"/>
              <a:buChar char="•"/>
            </a:pPr>
            <a:endParaRPr lang="en-US" sz="1600">
              <a:latin typeface="+mn-lt"/>
            </a:endParaRPr>
          </a:p>
          <a:p>
            <a:pPr marL="285750" indent="-285750">
              <a:buClr>
                <a:srgbClr val="DFB160"/>
              </a:buClr>
              <a:buFont typeface="Arial" panose="020B0604020202020204" pitchFamily="34" charset="0"/>
              <a:buChar char="•"/>
            </a:pPr>
            <a:endParaRPr lang="en-US" sz="1600">
              <a:latin typeface="+mn-lt"/>
            </a:endParaRPr>
          </a:p>
          <a:p>
            <a:pPr marL="285750" indent="-285750">
              <a:buClr>
                <a:srgbClr val="DFB160"/>
              </a:buClr>
              <a:buFont typeface="Arial" panose="020B0604020202020204" pitchFamily="34" charset="0"/>
              <a:buChar char="•"/>
            </a:pPr>
            <a:endParaRPr lang="en-US" sz="1600">
              <a:latin typeface="+mn-lt"/>
            </a:endParaRPr>
          </a:p>
          <a:p>
            <a:pPr marL="742950" lvl="1" indent="-285750">
              <a:buClr>
                <a:srgbClr val="DFB160"/>
              </a:buClr>
              <a:buFont typeface="Arial" panose="020B0604020202020204" pitchFamily="34" charset="0"/>
              <a:buChar char="•"/>
            </a:pPr>
            <a:endParaRPr lang="en-US" sz="2000">
              <a:latin typeface="+mn-lt"/>
            </a:endParaRPr>
          </a:p>
          <a:p>
            <a:pPr>
              <a:buClr>
                <a:srgbClr val="DFB160"/>
              </a:buClr>
            </a:pPr>
            <a:endParaRPr lang="en-US">
              <a:latin typeface="+mn-lt"/>
            </a:endParaRPr>
          </a:p>
        </p:txBody>
      </p:sp>
    </p:spTree>
    <p:extLst>
      <p:ext uri="{BB962C8B-B14F-4D97-AF65-F5344CB8AC3E}">
        <p14:creationId xmlns:p14="http://schemas.microsoft.com/office/powerpoint/2010/main" val="2124678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81719" y="1408948"/>
            <a:ext cx="10515600" cy="2852737"/>
          </a:xfrm>
        </p:spPr>
        <p:txBody>
          <a:bodyPr/>
          <a:lstStyle/>
          <a:p>
            <a:pPr algn="ctr"/>
            <a:r>
              <a:rPr lang="en-US"/>
              <a:t>Institution Job Centers</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2210"/>
          <a:stretch/>
        </p:blipFill>
        <p:spPr>
          <a:xfrm>
            <a:off x="914400" y="1280160"/>
            <a:ext cx="1557441" cy="1554480"/>
          </a:xfrm>
          <a:prstGeom prst="rect">
            <a:avLst/>
          </a:prstGeom>
        </p:spPr>
      </p:pic>
    </p:spTree>
    <p:extLst>
      <p:ext uri="{BB962C8B-B14F-4D97-AF65-F5344CB8AC3E}">
        <p14:creationId xmlns:p14="http://schemas.microsoft.com/office/powerpoint/2010/main" val="3652993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4818" y="774520"/>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565286" y="831789"/>
            <a:ext cx="10050721" cy="954107"/>
          </a:xfrm>
          <a:prstGeom prst="rect">
            <a:avLst/>
          </a:prstGeom>
          <a:noFill/>
        </p:spPr>
        <p:txBody>
          <a:bodyPr wrap="square" lIns="0" tIns="45720" rIns="91440" bIns="45720" rtlCol="0" anchor="t" anchorCtr="0">
            <a:spAutoFit/>
          </a:bodyPr>
          <a:lstStyle/>
          <a:p>
            <a:pPr algn="ctr"/>
            <a:endParaRPr lang="en-US" sz="2400" b="1">
              <a:solidFill>
                <a:schemeClr val="tx1">
                  <a:lumMod val="75000"/>
                  <a:lumOff val="25000"/>
                </a:schemeClr>
              </a:solidFill>
              <a:latin typeface="Leelawadee UI" panose="020B0502040204020203" pitchFamily="34" charset="-34"/>
              <a:cs typeface="Leelawadee UI" panose="020B0502040204020203" pitchFamily="34" charset="-34"/>
            </a:endParaRPr>
          </a:p>
          <a:p>
            <a:r>
              <a:rPr lang="en-US" sz="3200" b="1">
                <a:solidFill>
                  <a:schemeClr val="tx1">
                    <a:lumMod val="75000"/>
                    <a:lumOff val="25000"/>
                  </a:schemeClr>
                </a:solidFill>
                <a:latin typeface="Leelawadee UI"/>
                <a:cs typeface="Leelawadee UI"/>
              </a:rPr>
              <a:t>DOC Job Centers </a:t>
            </a:r>
            <a:endParaRPr lang="en-US" sz="32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611655" y="1935079"/>
            <a:ext cx="10224089" cy="4571188"/>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a:spcBef>
                <a:spcPts val="1000"/>
              </a:spcBef>
              <a:buClr>
                <a:srgbClr val="DFB160"/>
              </a:buClr>
            </a:pPr>
            <a:r>
              <a:rPr lang="en-US" dirty="0">
                <a:latin typeface="Segoe UI"/>
                <a:cs typeface="Segoe UI"/>
              </a:rPr>
              <a:t>In 2018 the Departments of Corrections (DOC) and Workforce Development (DWD) created the first institution based job center in the state of Wisconsin in 2018 at Oakhill Correctional Institution (OCI). Since then, the DOC and DWD have worked together to successful open a total of ten institution job centers and one mobile job center. </a:t>
            </a:r>
          </a:p>
          <a:p>
            <a:pPr>
              <a:spcBef>
                <a:spcPts val="1000"/>
              </a:spcBef>
              <a:buClr>
                <a:srgbClr val="DFB160"/>
              </a:buClr>
            </a:pPr>
            <a:endParaRPr lang="en-US" dirty="0">
              <a:latin typeface="Segoe UI"/>
              <a:cs typeface="Segoe UI"/>
            </a:endParaRPr>
          </a:p>
          <a:p>
            <a:pPr marL="285750" lvl="1" indent="-285750">
              <a:spcBef>
                <a:spcPts val="500"/>
              </a:spcBef>
              <a:buClr>
                <a:srgbClr val="DFB160"/>
              </a:buClr>
              <a:buFont typeface="Arial" panose="020B0604020202020204" pitchFamily="34" charset="0"/>
              <a:buChar char="•"/>
            </a:pPr>
            <a:r>
              <a:rPr lang="en-US" sz="1400" dirty="0">
                <a:latin typeface="Segoe UI"/>
                <a:cs typeface="Segoe UI"/>
              </a:rPr>
              <a:t>Robert E. Ellsworth Correctional Center (REECC)</a:t>
            </a:r>
          </a:p>
          <a:p>
            <a:pPr marL="285750" lvl="1" indent="-285750">
              <a:spcBef>
                <a:spcPts val="500"/>
              </a:spcBef>
              <a:buClr>
                <a:srgbClr val="DFB160"/>
              </a:buClr>
              <a:buFont typeface="Arial" panose="020B0604020202020204" pitchFamily="34" charset="0"/>
              <a:buChar char="•"/>
            </a:pPr>
            <a:r>
              <a:rPr lang="en-US" sz="1400" dirty="0">
                <a:latin typeface="Segoe UI"/>
                <a:cs typeface="Segoe UI"/>
              </a:rPr>
              <a:t>Racine Youthful Offender  Correctional Facility (RYOCF) </a:t>
            </a:r>
          </a:p>
          <a:p>
            <a:pPr marL="285750" lvl="1" indent="-285750">
              <a:spcBef>
                <a:spcPts val="500"/>
              </a:spcBef>
              <a:buClr>
                <a:srgbClr val="DFB160"/>
              </a:buClr>
              <a:buFont typeface="Arial" panose="020B0604020202020204" pitchFamily="34" charset="0"/>
              <a:buChar char="•"/>
            </a:pPr>
            <a:r>
              <a:rPr lang="en-US" sz="1400" dirty="0">
                <a:latin typeface="Segoe UI"/>
                <a:cs typeface="Segoe UI"/>
              </a:rPr>
              <a:t>Racine Correctional Institution (RCI)</a:t>
            </a:r>
          </a:p>
          <a:p>
            <a:pPr marL="285750" lvl="1" indent="-285750">
              <a:spcBef>
                <a:spcPts val="500"/>
              </a:spcBef>
              <a:buClr>
                <a:srgbClr val="DFB160"/>
              </a:buClr>
              <a:buFont typeface="Arial" panose="020B0604020202020204" pitchFamily="34" charset="0"/>
              <a:buChar char="•"/>
            </a:pPr>
            <a:r>
              <a:rPr lang="en-US" sz="1400" dirty="0">
                <a:latin typeface="Segoe UI"/>
                <a:cs typeface="Segoe UI"/>
              </a:rPr>
              <a:t>Milwaukee Women’s Correctional Center (MWCC)</a:t>
            </a:r>
          </a:p>
          <a:p>
            <a:pPr marL="285750" lvl="1" indent="-285750">
              <a:spcBef>
                <a:spcPts val="500"/>
              </a:spcBef>
              <a:buClr>
                <a:srgbClr val="DFB160"/>
              </a:buClr>
              <a:buFont typeface="Arial" panose="020B0604020202020204" pitchFamily="34" charset="0"/>
              <a:buChar char="•"/>
            </a:pPr>
            <a:r>
              <a:rPr lang="en-US" sz="1400" dirty="0">
                <a:latin typeface="Segoe UI"/>
                <a:cs typeface="Segoe UI"/>
              </a:rPr>
              <a:t>Taycheedah Correctional Institution (TCI)</a:t>
            </a:r>
          </a:p>
          <a:p>
            <a:pPr marL="285750" lvl="1" indent="-285750">
              <a:spcBef>
                <a:spcPts val="500"/>
              </a:spcBef>
              <a:buClr>
                <a:srgbClr val="DFB160"/>
              </a:buClr>
              <a:buFont typeface="Arial" panose="020B0604020202020204" pitchFamily="34" charset="0"/>
              <a:buChar char="•"/>
            </a:pPr>
            <a:r>
              <a:rPr lang="en-US" sz="1400" dirty="0">
                <a:latin typeface="Segoe UI"/>
                <a:cs typeface="Segoe UI"/>
              </a:rPr>
              <a:t>Kettle Moraine Correctional Institution (KMCI)</a:t>
            </a:r>
          </a:p>
          <a:p>
            <a:pPr marL="285750" lvl="1" indent="-285750">
              <a:spcBef>
                <a:spcPts val="500"/>
              </a:spcBef>
              <a:buClr>
                <a:srgbClr val="DFB160"/>
              </a:buClr>
              <a:buFont typeface="Arial" panose="020B0604020202020204" pitchFamily="34" charset="0"/>
              <a:buChar char="•"/>
            </a:pPr>
            <a:r>
              <a:rPr lang="en-US" sz="1400" dirty="0">
                <a:latin typeface="Segoe UI"/>
                <a:cs typeface="Segoe UI"/>
              </a:rPr>
              <a:t>Chippewa Valley Correctional Treatment Facility (CVCTF)</a:t>
            </a:r>
          </a:p>
          <a:p>
            <a:pPr marL="285750" lvl="1" indent="-285750">
              <a:spcBef>
                <a:spcPts val="500"/>
              </a:spcBef>
              <a:buClr>
                <a:srgbClr val="DFB160"/>
              </a:buClr>
              <a:buFont typeface="Arial" panose="020B0604020202020204" pitchFamily="34" charset="0"/>
              <a:buChar char="•"/>
            </a:pPr>
            <a:r>
              <a:rPr lang="en-US" sz="1400" dirty="0">
                <a:latin typeface="Segoe UI"/>
                <a:cs typeface="Segoe UI"/>
              </a:rPr>
              <a:t>Jackson Correctional  Institution (JCI),</a:t>
            </a:r>
          </a:p>
          <a:p>
            <a:pPr marL="285750" lvl="1" indent="-285750">
              <a:spcBef>
                <a:spcPts val="500"/>
              </a:spcBef>
              <a:buClr>
                <a:srgbClr val="DFB160"/>
              </a:buClr>
              <a:buFont typeface="Arial" panose="020B0604020202020204" pitchFamily="34" charset="0"/>
              <a:buChar char="•"/>
            </a:pPr>
            <a:r>
              <a:rPr lang="en-US" sz="1400" dirty="0">
                <a:latin typeface="Segoe UI"/>
                <a:cs typeface="Segoe UI"/>
              </a:rPr>
              <a:t>New Lisbon Correctional Institution (NLCI-Mobile)</a:t>
            </a:r>
          </a:p>
          <a:p>
            <a:pPr marL="285750" lvl="1" indent="-285750">
              <a:spcBef>
                <a:spcPts val="500"/>
              </a:spcBef>
              <a:buClr>
                <a:srgbClr val="DFB160"/>
              </a:buClr>
              <a:buFont typeface="Arial" panose="020B0604020202020204" pitchFamily="34" charset="0"/>
              <a:buChar char="•"/>
            </a:pPr>
            <a:r>
              <a:rPr lang="en-US" sz="1400" dirty="0">
                <a:latin typeface="Segoe UI"/>
                <a:cs typeface="Segoe UI"/>
              </a:rPr>
              <a:t>Oakhill Correctional Institution (OCI)</a:t>
            </a:r>
          </a:p>
          <a:p>
            <a:pPr marL="285750" lvl="1" indent="-285750">
              <a:spcBef>
                <a:spcPts val="500"/>
              </a:spcBef>
              <a:buClr>
                <a:srgbClr val="DFB160"/>
              </a:buClr>
              <a:buFont typeface="Arial" panose="020B0604020202020204" pitchFamily="34" charset="0"/>
              <a:buChar char="•"/>
            </a:pPr>
            <a:r>
              <a:rPr lang="en-US" sz="1400" dirty="0">
                <a:latin typeface="Segoe UI"/>
                <a:cs typeface="Segoe UI"/>
              </a:rPr>
              <a:t>Prairie du Chien Correctional Institution (PDCI)</a:t>
            </a:r>
            <a:endParaRPr lang="en-US" sz="2000" dirty="0">
              <a:latin typeface="+mn-lt"/>
            </a:endParaRPr>
          </a:p>
          <a:p>
            <a:pPr>
              <a:buClr>
                <a:srgbClr val="DFB160"/>
              </a:buClr>
            </a:pPr>
            <a:endParaRPr lang="en-US" dirty="0">
              <a:latin typeface="+mn-lt"/>
            </a:endParaRPr>
          </a:p>
        </p:txBody>
      </p:sp>
      <p:pic>
        <p:nvPicPr>
          <p:cNvPr id="3" name="Picture 2">
            <a:extLst>
              <a:ext uri="{FF2B5EF4-FFF2-40B4-BE49-F238E27FC236}">
                <a16:creationId xmlns:a16="http://schemas.microsoft.com/office/drawing/2014/main" id="{08411955-BBA3-4829-8F86-D9819FBBCAD6}"/>
              </a:ext>
            </a:extLst>
          </p:cNvPr>
          <p:cNvPicPr>
            <a:picLocks noChangeAspect="1"/>
          </p:cNvPicPr>
          <p:nvPr/>
        </p:nvPicPr>
        <p:blipFill>
          <a:blip r:embed="rId4"/>
          <a:stretch>
            <a:fillRect/>
          </a:stretch>
        </p:blipFill>
        <p:spPr>
          <a:xfrm>
            <a:off x="6574227" y="3977640"/>
            <a:ext cx="4779573" cy="1930926"/>
          </a:xfrm>
          <a:prstGeom prst="rect">
            <a:avLst/>
          </a:prstGeom>
        </p:spPr>
      </p:pic>
    </p:spTree>
    <p:extLst>
      <p:ext uri="{BB962C8B-B14F-4D97-AF65-F5344CB8AC3E}">
        <p14:creationId xmlns:p14="http://schemas.microsoft.com/office/powerpoint/2010/main" val="356818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1167" y="3235326"/>
            <a:ext cx="531374" cy="109098"/>
            <a:chOff x="828701" y="1211425"/>
            <a:chExt cx="531374" cy="109098"/>
          </a:xfrm>
        </p:grpSpPr>
        <p:sp>
          <p:nvSpPr>
            <p:cNvPr id="8" name="Oval 7">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63AC59C-FD81-4ACF-BE8A-35B736645FCD}"/>
              </a:ext>
            </a:extLst>
          </p:cNvPr>
          <p:cNvSpPr txBox="1"/>
          <p:nvPr/>
        </p:nvSpPr>
        <p:spPr>
          <a:xfrm>
            <a:off x="766532" y="3449038"/>
            <a:ext cx="10514611" cy="677108"/>
          </a:xfrm>
          <a:prstGeom prst="rect">
            <a:avLst/>
          </a:prstGeom>
          <a:noFill/>
        </p:spPr>
        <p:txBody>
          <a:bodyPr wrap="square" lIns="0" rtlCol="0" anchor="t" anchorCtr="0">
            <a:spAutoFit/>
          </a:bodyPr>
          <a:lstStyle/>
          <a:p>
            <a:r>
              <a:rPr lang="en-US" sz="3800" b="1" dirty="0">
                <a:solidFill>
                  <a:schemeClr val="tx1">
                    <a:lumMod val="75000"/>
                    <a:lumOff val="25000"/>
                  </a:schemeClr>
                </a:solidFill>
                <a:latin typeface="Leelawadee UI" panose="020B0502040204020203" pitchFamily="34" charset="-34"/>
                <a:cs typeface="Leelawadee UI" panose="020B0502040204020203" pitchFamily="34" charset="-34"/>
              </a:rPr>
              <a:t>Welcome and Opening Remarks</a:t>
            </a:r>
          </a:p>
        </p:txBody>
      </p:sp>
      <p:sp>
        <p:nvSpPr>
          <p:cNvPr id="12" name="TextBox 11">
            <a:extLst>
              <a:ext uri="{FF2B5EF4-FFF2-40B4-BE49-F238E27FC236}">
                <a16:creationId xmlns:a16="http://schemas.microsoft.com/office/drawing/2014/main" id="{E63AC59C-FD81-4ACF-BE8A-35B736645FCD}"/>
              </a:ext>
            </a:extLst>
          </p:cNvPr>
          <p:cNvSpPr txBox="1"/>
          <p:nvPr/>
        </p:nvSpPr>
        <p:spPr>
          <a:xfrm>
            <a:off x="787799" y="4104944"/>
            <a:ext cx="5464146" cy="400110"/>
          </a:xfrm>
          <a:prstGeom prst="rect">
            <a:avLst/>
          </a:prstGeom>
          <a:noFill/>
        </p:spPr>
        <p:txBody>
          <a:bodyPr wrap="square" lIns="0" tIns="45720" rIns="91440" bIns="45720" rtlCol="0" anchor="t" anchorCtr="0">
            <a:spAutoFit/>
          </a:bodyPr>
          <a:lstStyle/>
          <a:p>
            <a:r>
              <a:rPr lang="en-US" sz="2000" b="1" dirty="0">
                <a:solidFill>
                  <a:schemeClr val="tx1">
                    <a:lumMod val="50000"/>
                    <a:lumOff val="50000"/>
                  </a:schemeClr>
                </a:solidFill>
                <a:latin typeface="Leelawadee UI"/>
                <a:cs typeface="Leelawadee UI"/>
              </a:rPr>
              <a:t>Kevin A. Carr, DOC Secretary</a:t>
            </a:r>
            <a:endParaRPr lang="en-US" sz="2000" b="1" dirty="0">
              <a:solidFill>
                <a:schemeClr val="tx1">
                  <a:lumMod val="50000"/>
                  <a:lumOff val="50000"/>
                </a:schemeClr>
              </a:solidFill>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2216109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644D20-C71E-4CC2-BB0B-E3CCAC0B0325}"/>
              </a:ext>
            </a:extLst>
          </p:cNvPr>
          <p:cNvPicPr>
            <a:picLocks noChangeAspect="1"/>
          </p:cNvPicPr>
          <p:nvPr/>
        </p:nvPicPr>
        <p:blipFill>
          <a:blip r:embed="rId3"/>
          <a:stretch>
            <a:fillRect/>
          </a:stretch>
        </p:blipFill>
        <p:spPr>
          <a:xfrm>
            <a:off x="3000231" y="166618"/>
            <a:ext cx="6771272" cy="6524763"/>
          </a:xfrm>
          <a:prstGeom prst="rect">
            <a:avLst/>
          </a:prstGeom>
        </p:spPr>
      </p:pic>
    </p:spTree>
    <p:extLst>
      <p:ext uri="{BB962C8B-B14F-4D97-AF65-F5344CB8AC3E}">
        <p14:creationId xmlns:p14="http://schemas.microsoft.com/office/powerpoint/2010/main" val="2230854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41876" y="1820027"/>
            <a:ext cx="10515600" cy="2261185"/>
          </a:xfrm>
        </p:spPr>
        <p:txBody>
          <a:bodyPr/>
          <a:lstStyle/>
          <a:p>
            <a:pPr algn="ctr"/>
            <a:r>
              <a:rPr lang="en-US"/>
              <a:t>Windows to Work (W2W)</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2210"/>
          <a:stretch/>
        </p:blipFill>
        <p:spPr>
          <a:xfrm>
            <a:off x="914400" y="1280160"/>
            <a:ext cx="1557441" cy="1554480"/>
          </a:xfrm>
          <a:prstGeom prst="rect">
            <a:avLst/>
          </a:prstGeom>
        </p:spPr>
      </p:pic>
    </p:spTree>
    <p:extLst>
      <p:ext uri="{BB962C8B-B14F-4D97-AF65-F5344CB8AC3E}">
        <p14:creationId xmlns:p14="http://schemas.microsoft.com/office/powerpoint/2010/main" val="3452133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4818" y="774520"/>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565286" y="831789"/>
            <a:ext cx="10050721" cy="954107"/>
          </a:xfrm>
          <a:prstGeom prst="rect">
            <a:avLst/>
          </a:prstGeom>
          <a:noFill/>
        </p:spPr>
        <p:txBody>
          <a:bodyPr wrap="square" lIns="0" tIns="45720" rIns="91440" bIns="45720" rtlCol="0" anchor="t" anchorCtr="0">
            <a:spAutoFit/>
          </a:bodyPr>
          <a:lstStyle/>
          <a:p>
            <a:pPr algn="ctr"/>
            <a:endParaRPr lang="en-US" sz="2400" b="1">
              <a:solidFill>
                <a:schemeClr val="tx1">
                  <a:lumMod val="75000"/>
                  <a:lumOff val="25000"/>
                </a:schemeClr>
              </a:solidFill>
              <a:latin typeface="Leelawadee UI" panose="020B0502040204020203" pitchFamily="34" charset="-34"/>
              <a:cs typeface="Leelawadee UI" panose="020B0502040204020203" pitchFamily="34" charset="-34"/>
            </a:endParaRPr>
          </a:p>
          <a:p>
            <a:r>
              <a:rPr lang="en-US" sz="3200" b="1">
                <a:solidFill>
                  <a:schemeClr val="tx1">
                    <a:lumMod val="75000"/>
                    <a:lumOff val="25000"/>
                  </a:schemeClr>
                </a:solidFill>
                <a:latin typeface="Leelawadee UI"/>
                <a:cs typeface="Leelawadee UI"/>
              </a:rPr>
              <a:t>W2W Mission Statement </a:t>
            </a:r>
            <a:endParaRPr lang="en-US" sz="32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631707" y="2527610"/>
            <a:ext cx="10224089" cy="4039247"/>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a:buClr>
                <a:srgbClr val="DFB160"/>
              </a:buClr>
            </a:pPr>
            <a:r>
              <a:rPr lang="en-US" sz="2800" dirty="0">
                <a:latin typeface="Segoe UI"/>
                <a:cs typeface="Segoe UI"/>
              </a:rPr>
              <a:t>The Windows to Work program will promote self-sufficiency for individuals returning to the community through the development of constructive skills and the modification of thought processes related to criminal behavior.</a:t>
            </a:r>
          </a:p>
          <a:p>
            <a:pPr marL="285750" indent="-285750">
              <a:buClr>
                <a:srgbClr val="DFB160"/>
              </a:buClr>
              <a:buFont typeface="Arial" panose="020B0604020202020204" pitchFamily="34" charset="0"/>
              <a:buChar char="•"/>
            </a:pPr>
            <a:endParaRPr lang="en-US" sz="2400" dirty="0">
              <a:latin typeface="+mn-lt"/>
            </a:endParaRPr>
          </a:p>
          <a:p>
            <a:pPr marL="285750" indent="-285750">
              <a:buClr>
                <a:srgbClr val="DFB160"/>
              </a:buClr>
              <a:buFont typeface="Arial" panose="020B0604020202020204" pitchFamily="34" charset="0"/>
              <a:buChar char="•"/>
            </a:pPr>
            <a:endParaRPr lang="en-US" sz="1600" dirty="0">
              <a:latin typeface="+mn-lt"/>
            </a:endParaRPr>
          </a:p>
          <a:p>
            <a:pPr marL="285750" indent="-285750">
              <a:buClr>
                <a:srgbClr val="DFB160"/>
              </a:buClr>
              <a:buFont typeface="Arial" panose="020B0604020202020204" pitchFamily="34" charset="0"/>
              <a:buChar char="•"/>
            </a:pPr>
            <a:endParaRPr lang="en-US" sz="1600" dirty="0">
              <a:latin typeface="+mn-lt"/>
            </a:endParaRPr>
          </a:p>
          <a:p>
            <a:pPr marL="285750" indent="-285750">
              <a:buClr>
                <a:srgbClr val="DFB160"/>
              </a:buClr>
              <a:buFont typeface="Arial" panose="020B0604020202020204" pitchFamily="34" charset="0"/>
              <a:buChar char="•"/>
            </a:pPr>
            <a:endParaRPr lang="en-US" sz="1600" dirty="0">
              <a:latin typeface="+mn-lt"/>
            </a:endParaRPr>
          </a:p>
          <a:p>
            <a:pPr marL="742950" lvl="1" indent="-285750">
              <a:buClr>
                <a:srgbClr val="DFB160"/>
              </a:buClr>
              <a:buFont typeface="Arial" panose="020B0604020202020204" pitchFamily="34" charset="0"/>
              <a:buChar char="•"/>
            </a:pPr>
            <a:endParaRPr lang="en-US" sz="2000" dirty="0">
              <a:latin typeface="+mn-lt"/>
            </a:endParaRPr>
          </a:p>
          <a:p>
            <a:pPr>
              <a:buClr>
                <a:srgbClr val="DFB160"/>
              </a:buClr>
            </a:pPr>
            <a:endParaRPr lang="en-US" dirty="0">
              <a:latin typeface="+mn-lt"/>
            </a:endParaRPr>
          </a:p>
        </p:txBody>
      </p:sp>
      <p:pic>
        <p:nvPicPr>
          <p:cNvPr id="2" name="Picture 1">
            <a:extLst>
              <a:ext uri="{FF2B5EF4-FFF2-40B4-BE49-F238E27FC236}">
                <a16:creationId xmlns:a16="http://schemas.microsoft.com/office/drawing/2014/main" id="{E9A6D50B-62E7-49D7-9D8B-581F50F100CE}"/>
              </a:ext>
            </a:extLst>
          </p:cNvPr>
          <p:cNvPicPr>
            <a:picLocks noChangeAspect="1"/>
          </p:cNvPicPr>
          <p:nvPr/>
        </p:nvPicPr>
        <p:blipFill>
          <a:blip r:embed="rId4"/>
          <a:stretch>
            <a:fillRect/>
          </a:stretch>
        </p:blipFill>
        <p:spPr>
          <a:xfrm>
            <a:off x="7211618" y="887304"/>
            <a:ext cx="1829425" cy="1054593"/>
          </a:xfrm>
          <a:prstGeom prst="rect">
            <a:avLst/>
          </a:prstGeom>
        </p:spPr>
      </p:pic>
    </p:spTree>
    <p:extLst>
      <p:ext uri="{BB962C8B-B14F-4D97-AF65-F5344CB8AC3E}">
        <p14:creationId xmlns:p14="http://schemas.microsoft.com/office/powerpoint/2010/main" val="142698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4818" y="774520"/>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565286" y="831789"/>
            <a:ext cx="10050721" cy="954107"/>
          </a:xfrm>
          <a:prstGeom prst="rect">
            <a:avLst/>
          </a:prstGeom>
          <a:noFill/>
        </p:spPr>
        <p:txBody>
          <a:bodyPr wrap="square" lIns="0" tIns="45720" rIns="91440" bIns="45720" rtlCol="0" anchor="t" anchorCtr="0">
            <a:spAutoFit/>
          </a:bodyPr>
          <a:lstStyle/>
          <a:p>
            <a:pPr algn="ctr"/>
            <a:endParaRPr lang="en-US" sz="2400" b="1">
              <a:solidFill>
                <a:schemeClr val="tx1">
                  <a:lumMod val="75000"/>
                  <a:lumOff val="25000"/>
                </a:schemeClr>
              </a:solidFill>
              <a:latin typeface="Leelawadee UI"/>
              <a:cs typeface="Leelawadee UI"/>
            </a:endParaRPr>
          </a:p>
          <a:p>
            <a:r>
              <a:rPr lang="en-US" sz="3200" b="1">
                <a:solidFill>
                  <a:schemeClr val="tx1">
                    <a:lumMod val="75000"/>
                    <a:lumOff val="25000"/>
                  </a:schemeClr>
                </a:solidFill>
                <a:latin typeface="Leelawadee UI"/>
                <a:cs typeface="Leelawadee UI"/>
              </a:rPr>
              <a:t>Program Goals</a:t>
            </a:r>
            <a:endParaRPr lang="en-US">
              <a:solidFill>
                <a:schemeClr val="tx1">
                  <a:lumMod val="75000"/>
                  <a:lumOff val="25000"/>
                </a:schemeClr>
              </a:solidFill>
              <a:cs typeface="Calibri" panose="020F050202020403020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613122" y="2053683"/>
            <a:ext cx="10224089" cy="3796104"/>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457200" indent="-457200">
              <a:lnSpc>
                <a:spcPct val="90000"/>
              </a:lnSpc>
              <a:spcBef>
                <a:spcPts val="1000"/>
              </a:spcBef>
              <a:buClr>
                <a:srgbClr val="DFB160"/>
              </a:buClr>
              <a:buFont typeface="Arial" panose="020B0604020202020204" pitchFamily="34" charset="0"/>
              <a:buChar char="•"/>
            </a:pPr>
            <a:r>
              <a:rPr lang="en-US" sz="2600" dirty="0">
                <a:solidFill>
                  <a:schemeClr val="tx1"/>
                </a:solidFill>
                <a:latin typeface="Segoe UI"/>
                <a:cs typeface="Segoe UI"/>
              </a:rPr>
              <a:t>Reduce recidivism for participants released from incarceration.</a:t>
            </a:r>
          </a:p>
          <a:p>
            <a:pPr marL="457200" indent="-457200">
              <a:lnSpc>
                <a:spcPct val="90000"/>
              </a:lnSpc>
              <a:spcBef>
                <a:spcPts val="1000"/>
              </a:spcBef>
              <a:buClr>
                <a:srgbClr val="DFB160"/>
              </a:buClr>
              <a:buFont typeface="Arial" panose="020B0604020202020204" pitchFamily="34" charset="0"/>
              <a:buChar char="•"/>
            </a:pPr>
            <a:r>
              <a:rPr lang="en-US" sz="2600" dirty="0">
                <a:latin typeface="Segoe UI"/>
                <a:cs typeface="Segoe UI"/>
              </a:rPr>
              <a:t>Increase employment placement opportunities for participants.</a:t>
            </a:r>
          </a:p>
          <a:p>
            <a:pPr marL="457200" indent="-457200">
              <a:lnSpc>
                <a:spcPct val="90000"/>
              </a:lnSpc>
              <a:spcBef>
                <a:spcPts val="1000"/>
              </a:spcBef>
              <a:buClr>
                <a:srgbClr val="DFB160"/>
              </a:buClr>
              <a:buFont typeface="Arial" panose="020B0604020202020204" pitchFamily="34" charset="0"/>
              <a:buChar char="•"/>
            </a:pPr>
            <a:r>
              <a:rPr lang="en-US" sz="2600" dirty="0">
                <a:latin typeface="Segoe UI"/>
                <a:cs typeface="Segoe UI"/>
              </a:rPr>
              <a:t>Increase length of employment retention for participants.</a:t>
            </a:r>
          </a:p>
          <a:p>
            <a:pPr marL="457200" indent="-457200">
              <a:lnSpc>
                <a:spcPct val="90000"/>
              </a:lnSpc>
              <a:spcBef>
                <a:spcPts val="1000"/>
              </a:spcBef>
              <a:buClr>
                <a:srgbClr val="DFB160"/>
              </a:buClr>
              <a:buFont typeface="Arial" panose="020B0604020202020204" pitchFamily="34" charset="0"/>
              <a:buChar char="•"/>
            </a:pPr>
            <a:r>
              <a:rPr lang="en-US" sz="2600" dirty="0">
                <a:latin typeface="Segoe UI"/>
                <a:cs typeface="Segoe UI"/>
              </a:rPr>
              <a:t>Increase wages of participants.</a:t>
            </a:r>
          </a:p>
          <a:p>
            <a:pPr marL="342900" indent="-342900">
              <a:buClr>
                <a:srgbClr val="DFB160"/>
              </a:buClr>
              <a:buFont typeface="Arial" panose="020B0604020202020204" pitchFamily="34" charset="0"/>
              <a:buChar char="•"/>
            </a:pPr>
            <a:endParaRPr lang="en-US" sz="2400" dirty="0">
              <a:latin typeface="+mn-lt"/>
            </a:endParaRPr>
          </a:p>
          <a:p>
            <a:pPr marL="285750" indent="-285750">
              <a:buClr>
                <a:srgbClr val="DFB160"/>
              </a:buClr>
              <a:buFont typeface="Arial" panose="020B0604020202020204" pitchFamily="34" charset="0"/>
              <a:buChar char="•"/>
            </a:pPr>
            <a:endParaRPr lang="en-US" sz="1600" dirty="0">
              <a:latin typeface="+mn-lt"/>
            </a:endParaRPr>
          </a:p>
          <a:p>
            <a:pPr marL="285750" indent="-285750">
              <a:buClr>
                <a:srgbClr val="DFB160"/>
              </a:buClr>
              <a:buFont typeface="Arial" panose="020B0604020202020204" pitchFamily="34" charset="0"/>
              <a:buChar char="•"/>
            </a:pPr>
            <a:endParaRPr lang="en-US" sz="1600" dirty="0">
              <a:latin typeface="+mn-lt"/>
            </a:endParaRPr>
          </a:p>
          <a:p>
            <a:pPr marL="285750" indent="-285750">
              <a:buClr>
                <a:srgbClr val="DFB160"/>
              </a:buClr>
              <a:buFont typeface="Arial" panose="020B0604020202020204" pitchFamily="34" charset="0"/>
              <a:buChar char="•"/>
            </a:pPr>
            <a:endParaRPr lang="en-US" sz="1600" dirty="0">
              <a:latin typeface="+mn-lt"/>
            </a:endParaRPr>
          </a:p>
          <a:p>
            <a:pPr marL="800100" lvl="1" indent="-342900">
              <a:buClr>
                <a:srgbClr val="DFB160"/>
              </a:buClr>
              <a:buFont typeface="Arial" panose="020B0604020202020204" pitchFamily="34" charset="0"/>
              <a:buChar char="•"/>
            </a:pPr>
            <a:endParaRPr lang="en-US" sz="2000" dirty="0">
              <a:latin typeface="+mn-lt"/>
            </a:endParaRPr>
          </a:p>
          <a:p>
            <a:pPr marL="285750" indent="-285750">
              <a:buClr>
                <a:srgbClr val="DFB160"/>
              </a:buClr>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350639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4818" y="774520"/>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565286" y="831789"/>
            <a:ext cx="10050721" cy="954107"/>
          </a:xfrm>
          <a:prstGeom prst="rect">
            <a:avLst/>
          </a:prstGeom>
          <a:noFill/>
        </p:spPr>
        <p:txBody>
          <a:bodyPr wrap="square" lIns="0" tIns="45720" rIns="91440" bIns="45720" rtlCol="0" anchor="t" anchorCtr="0">
            <a:spAutoFit/>
          </a:bodyPr>
          <a:lstStyle/>
          <a:p>
            <a:pPr algn="ctr"/>
            <a:endParaRPr lang="en-US" sz="2400" b="1">
              <a:solidFill>
                <a:schemeClr val="tx1">
                  <a:lumMod val="75000"/>
                  <a:lumOff val="25000"/>
                </a:schemeClr>
              </a:solidFill>
              <a:latin typeface="Leelawadee UI"/>
              <a:cs typeface="Leelawadee UI"/>
            </a:endParaRPr>
          </a:p>
          <a:p>
            <a:r>
              <a:rPr lang="en-US" sz="3200" b="1">
                <a:solidFill>
                  <a:schemeClr val="tx1">
                    <a:lumMod val="75000"/>
                    <a:lumOff val="25000"/>
                  </a:schemeClr>
                </a:solidFill>
                <a:latin typeface="Leelawadee UI"/>
                <a:cs typeface="Leelawadee UI"/>
              </a:rPr>
              <a:t>Program Description</a:t>
            </a:r>
            <a:endParaRPr lang="en-US">
              <a:solidFill>
                <a:schemeClr val="tx1">
                  <a:lumMod val="75000"/>
                  <a:lumOff val="25000"/>
                </a:schemeClr>
              </a:solidFill>
              <a:cs typeface="Calibri" panose="020F050202020403020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641733" y="2115553"/>
            <a:ext cx="10224089" cy="5097999"/>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285750" indent="-285750">
              <a:lnSpc>
                <a:spcPct val="90000"/>
              </a:lnSpc>
              <a:spcBef>
                <a:spcPts val="1000"/>
              </a:spcBef>
              <a:buClr>
                <a:srgbClr val="DFB160"/>
              </a:buClr>
              <a:buFont typeface="Arial" panose="020B0604020202020204" pitchFamily="34" charset="0"/>
              <a:buChar char="•"/>
            </a:pPr>
            <a:r>
              <a:rPr lang="en-US" sz="1800" dirty="0">
                <a:solidFill>
                  <a:schemeClr val="tx1"/>
                </a:solidFill>
                <a:latin typeface="Segoe UI"/>
                <a:cs typeface="Segoe UI"/>
              </a:rPr>
              <a:t>Windows to Work is a pre- and post-release program designed to address criminogenic needs that can lead to recidivism. </a:t>
            </a:r>
          </a:p>
          <a:p>
            <a:pPr marL="285750" indent="-285750">
              <a:lnSpc>
                <a:spcPct val="90000"/>
              </a:lnSpc>
              <a:spcBef>
                <a:spcPts val="1000"/>
              </a:spcBef>
              <a:buClr>
                <a:srgbClr val="DFB160"/>
              </a:buClr>
              <a:buFont typeface="Arial" panose="020B0604020202020204" pitchFamily="34" charset="0"/>
              <a:buChar char="•"/>
            </a:pPr>
            <a:r>
              <a:rPr lang="en-US" sz="1800" dirty="0">
                <a:solidFill>
                  <a:schemeClr val="tx1"/>
                </a:solidFill>
                <a:latin typeface="Segoe UI"/>
                <a:cs typeface="Segoe UI"/>
              </a:rPr>
              <a:t>WI DOC contracts with each of Wisconsin’s 11 Workforce Development Boards (WDB) to provide, or subcontract to provide, a Windows to Work Program at selected state correctional institutions or county jail facilities.</a:t>
            </a:r>
          </a:p>
          <a:p>
            <a:pPr marL="285750" indent="-285750">
              <a:lnSpc>
                <a:spcPct val="90000"/>
              </a:lnSpc>
              <a:spcBef>
                <a:spcPts val="1000"/>
              </a:spcBef>
              <a:buClr>
                <a:srgbClr val="DFB160"/>
              </a:buClr>
              <a:buFont typeface="Arial" panose="020B0604020202020204" pitchFamily="34" charset="0"/>
              <a:buChar char="•"/>
            </a:pPr>
            <a:r>
              <a:rPr lang="en-US" sz="1800" dirty="0">
                <a:solidFill>
                  <a:schemeClr val="tx1"/>
                </a:solidFill>
                <a:latin typeface="Segoe UI"/>
                <a:cs typeface="Segoe UI"/>
              </a:rPr>
              <a:t>Instruction begins in the institution or county jail site approximately three to 12 months prior to a participant’s release and continues in the community for approximately 12 months following the participant’s release.</a:t>
            </a:r>
          </a:p>
          <a:p>
            <a:pPr marL="285750" indent="-285750">
              <a:lnSpc>
                <a:spcPct val="90000"/>
              </a:lnSpc>
              <a:spcBef>
                <a:spcPts val="1000"/>
              </a:spcBef>
              <a:buClr>
                <a:srgbClr val="DFB160"/>
              </a:buClr>
              <a:buFont typeface="Arial" panose="020B0604020202020204" pitchFamily="34" charset="0"/>
              <a:buChar char="•"/>
            </a:pPr>
            <a:r>
              <a:rPr lang="en-US" sz="1800" dirty="0">
                <a:solidFill>
                  <a:schemeClr val="tx1"/>
                </a:solidFill>
                <a:latin typeface="Segoe UI"/>
                <a:cs typeface="Segoe UI"/>
              </a:rPr>
              <a:t>Following a participant’s release from incarceration, the Coach will collaborate with the Division of Community Corrections (DCC) Agent to assist participants with job search and job retention activities. </a:t>
            </a:r>
            <a:endParaRPr lang="en-US" sz="1800" dirty="0">
              <a:solidFill>
                <a:schemeClr val="tx1"/>
              </a:solidFill>
            </a:endParaRPr>
          </a:p>
          <a:p>
            <a:pPr marL="285750" indent="-285750">
              <a:buClr>
                <a:srgbClr val="DFB160"/>
              </a:buClr>
              <a:buFont typeface="Arial" panose="020B0604020202020204" pitchFamily="34" charset="0"/>
              <a:buChar char="•"/>
            </a:pPr>
            <a:endParaRPr lang="en-US" sz="2400" dirty="0">
              <a:solidFill>
                <a:schemeClr val="tx1"/>
              </a:solidFill>
              <a:latin typeface="+mn-lt"/>
            </a:endParaRPr>
          </a:p>
          <a:p>
            <a:pPr marL="285750" indent="-285750">
              <a:buClr>
                <a:srgbClr val="DFB160"/>
              </a:buClr>
              <a:buFont typeface="Arial" panose="020B0604020202020204" pitchFamily="34" charset="0"/>
              <a:buChar char="•"/>
            </a:pPr>
            <a:endParaRPr lang="en-US" sz="1600" dirty="0">
              <a:solidFill>
                <a:schemeClr val="tx1"/>
              </a:solidFill>
              <a:latin typeface="+mn-lt"/>
            </a:endParaRPr>
          </a:p>
          <a:p>
            <a:pPr marL="285750" indent="-285750">
              <a:buClr>
                <a:srgbClr val="DFB160"/>
              </a:buClr>
              <a:buFont typeface="Arial" panose="020B0604020202020204" pitchFamily="34" charset="0"/>
              <a:buChar char="•"/>
            </a:pPr>
            <a:endParaRPr lang="en-US" sz="1600" dirty="0">
              <a:solidFill>
                <a:schemeClr val="tx1"/>
              </a:solidFill>
              <a:latin typeface="+mn-lt"/>
            </a:endParaRPr>
          </a:p>
          <a:p>
            <a:pPr marL="285750" indent="-285750">
              <a:buClr>
                <a:srgbClr val="DFB160"/>
              </a:buClr>
              <a:buFont typeface="Arial" panose="020B0604020202020204" pitchFamily="34" charset="0"/>
              <a:buChar char="•"/>
            </a:pPr>
            <a:endParaRPr lang="en-US" sz="1600" dirty="0">
              <a:solidFill>
                <a:schemeClr val="tx1"/>
              </a:solidFill>
              <a:latin typeface="+mn-lt"/>
            </a:endParaRPr>
          </a:p>
          <a:p>
            <a:pPr marL="742950" lvl="1" indent="-285750">
              <a:buClr>
                <a:srgbClr val="DFB160"/>
              </a:buClr>
              <a:buFont typeface="Arial" panose="020B0604020202020204" pitchFamily="34" charset="0"/>
              <a:buChar char="•"/>
            </a:pPr>
            <a:endParaRPr lang="en-US" sz="2000" dirty="0">
              <a:latin typeface="+mn-lt"/>
            </a:endParaRPr>
          </a:p>
          <a:p>
            <a:pPr>
              <a:buClr>
                <a:srgbClr val="DFB160"/>
              </a:buClr>
            </a:pPr>
            <a:endParaRPr lang="en-US" dirty="0">
              <a:solidFill>
                <a:schemeClr val="tx1"/>
              </a:solidFill>
              <a:latin typeface="+mn-lt"/>
            </a:endParaRPr>
          </a:p>
        </p:txBody>
      </p:sp>
    </p:spTree>
    <p:extLst>
      <p:ext uri="{BB962C8B-B14F-4D97-AF65-F5344CB8AC3E}">
        <p14:creationId xmlns:p14="http://schemas.microsoft.com/office/powerpoint/2010/main" val="962750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4818" y="774520"/>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565286" y="831789"/>
            <a:ext cx="10050721" cy="954107"/>
          </a:xfrm>
          <a:prstGeom prst="rect">
            <a:avLst/>
          </a:prstGeom>
          <a:noFill/>
        </p:spPr>
        <p:txBody>
          <a:bodyPr wrap="square" lIns="0" tIns="45720" rIns="91440" bIns="45720" rtlCol="0" anchor="t" anchorCtr="0">
            <a:spAutoFit/>
          </a:bodyPr>
          <a:lstStyle/>
          <a:p>
            <a:pPr algn="ctr"/>
            <a:endParaRPr lang="en-US" sz="2400" b="1">
              <a:solidFill>
                <a:schemeClr val="tx1">
                  <a:lumMod val="75000"/>
                  <a:lumOff val="25000"/>
                </a:schemeClr>
              </a:solidFill>
              <a:latin typeface="Leelawadee UI"/>
              <a:cs typeface="Leelawadee UI"/>
            </a:endParaRPr>
          </a:p>
          <a:p>
            <a:r>
              <a:rPr lang="en-US" sz="3200" b="1">
                <a:solidFill>
                  <a:schemeClr val="tx1">
                    <a:lumMod val="75000"/>
                    <a:lumOff val="25000"/>
                  </a:schemeClr>
                </a:solidFill>
                <a:latin typeface="Leelawadee UI"/>
                <a:cs typeface="Leelawadee UI"/>
              </a:rPr>
              <a:t>Program Sites</a:t>
            </a:r>
            <a:endParaRPr lang="en-US">
              <a:solidFill>
                <a:schemeClr val="tx1">
                  <a:lumMod val="75000"/>
                  <a:lumOff val="25000"/>
                </a:schemeClr>
              </a:solidFill>
              <a:cs typeface="Calibri" panose="020F0502020204030204"/>
            </a:endParaRPr>
          </a:p>
        </p:txBody>
      </p:sp>
      <p:sp>
        <p:nvSpPr>
          <p:cNvPr id="2" name="Content Placeholder 2">
            <a:extLst>
              <a:ext uri="{FF2B5EF4-FFF2-40B4-BE49-F238E27FC236}">
                <a16:creationId xmlns:a16="http://schemas.microsoft.com/office/drawing/2014/main" id="{45BA82EB-13B6-4BC3-BB10-E7B86E0E4D5C}"/>
              </a:ext>
            </a:extLst>
          </p:cNvPr>
          <p:cNvSpPr txBox="1">
            <a:spLocks/>
          </p:cNvSpPr>
          <p:nvPr/>
        </p:nvSpPr>
        <p:spPr>
          <a:xfrm>
            <a:off x="697832" y="2002856"/>
            <a:ext cx="4371975" cy="4607924"/>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indent="0">
              <a:lnSpc>
                <a:spcPct val="114000"/>
              </a:lnSpc>
              <a:spcBef>
                <a:spcPts val="0"/>
              </a:spcBef>
              <a:buFont typeface="Arial" panose="020B0604020202020204" pitchFamily="34" charset="0"/>
              <a:buNone/>
            </a:pPr>
            <a:r>
              <a:rPr lang="en-US" sz="2400" u="sng">
                <a:latin typeface="Segoe UI"/>
                <a:ea typeface="Source Sans Pro SemiBold"/>
                <a:cs typeface="Segoe UI"/>
              </a:rPr>
              <a:t>Division of Adult Institution Sites</a:t>
            </a:r>
          </a:p>
          <a:p>
            <a:pPr>
              <a:lnSpc>
                <a:spcPct val="114000"/>
              </a:lnSpc>
              <a:spcBef>
                <a:spcPts val="0"/>
              </a:spcBef>
            </a:pPr>
            <a:r>
              <a:rPr lang="en-US" sz="2100">
                <a:latin typeface="Segoe UI"/>
                <a:ea typeface="Source Sans Pro SemiBold"/>
                <a:cs typeface="Segoe UI"/>
              </a:rPr>
              <a:t>Chippewa Valley Correctional Treatment Facility</a:t>
            </a:r>
          </a:p>
          <a:p>
            <a:pPr>
              <a:lnSpc>
                <a:spcPct val="114000"/>
              </a:lnSpc>
              <a:spcBef>
                <a:spcPts val="0"/>
              </a:spcBef>
            </a:pPr>
            <a:r>
              <a:rPr lang="en-US" sz="2100">
                <a:latin typeface="Segoe UI"/>
                <a:ea typeface="Source Sans Pro SemiBold"/>
                <a:cs typeface="Segoe UI"/>
              </a:rPr>
              <a:t>Columbia Correctional</a:t>
            </a:r>
          </a:p>
          <a:p>
            <a:pPr>
              <a:lnSpc>
                <a:spcPct val="114000"/>
              </a:lnSpc>
              <a:spcBef>
                <a:spcPts val="0"/>
              </a:spcBef>
            </a:pPr>
            <a:r>
              <a:rPr lang="en-US" sz="2100">
                <a:latin typeface="Segoe UI"/>
                <a:ea typeface="Source Sans Pro SemiBold"/>
                <a:cs typeface="Segoe UI"/>
              </a:rPr>
              <a:t>Fox Lake Correctional </a:t>
            </a:r>
          </a:p>
          <a:p>
            <a:pPr>
              <a:lnSpc>
                <a:spcPct val="114000"/>
              </a:lnSpc>
              <a:spcBef>
                <a:spcPts val="0"/>
              </a:spcBef>
            </a:pPr>
            <a:r>
              <a:rPr lang="en-US" sz="2100">
                <a:latin typeface="Segoe UI"/>
                <a:ea typeface="Source Sans Pro SemiBold"/>
                <a:cs typeface="Segoe UI"/>
              </a:rPr>
              <a:t>Green Bay Correctional</a:t>
            </a:r>
          </a:p>
          <a:p>
            <a:pPr>
              <a:lnSpc>
                <a:spcPct val="114000"/>
              </a:lnSpc>
              <a:spcBef>
                <a:spcPts val="0"/>
              </a:spcBef>
            </a:pPr>
            <a:r>
              <a:rPr lang="en-US" sz="2100">
                <a:latin typeface="Segoe UI"/>
                <a:ea typeface="Source Sans Pro SemiBold"/>
                <a:cs typeface="Segoe UI"/>
              </a:rPr>
              <a:t>Jackson Correctional</a:t>
            </a:r>
          </a:p>
          <a:p>
            <a:pPr>
              <a:lnSpc>
                <a:spcPct val="114000"/>
              </a:lnSpc>
              <a:spcBef>
                <a:spcPts val="0"/>
              </a:spcBef>
            </a:pPr>
            <a:r>
              <a:rPr lang="en-US" sz="2100">
                <a:latin typeface="Segoe UI"/>
                <a:ea typeface="Source Sans Pro SemiBold"/>
                <a:cs typeface="Segoe UI"/>
              </a:rPr>
              <a:t>Kettle Moraine Correctional</a:t>
            </a:r>
          </a:p>
          <a:p>
            <a:pPr>
              <a:lnSpc>
                <a:spcPct val="114000"/>
              </a:lnSpc>
              <a:spcBef>
                <a:spcPts val="0"/>
              </a:spcBef>
            </a:pPr>
            <a:r>
              <a:rPr lang="en-US" sz="2100">
                <a:latin typeface="Segoe UI"/>
                <a:ea typeface="Source Sans Pro SemiBold"/>
                <a:cs typeface="Segoe UI"/>
              </a:rPr>
              <a:t>Milwaukee Secure Detention Facility</a:t>
            </a:r>
          </a:p>
          <a:p>
            <a:pPr>
              <a:lnSpc>
                <a:spcPct val="114000"/>
              </a:lnSpc>
              <a:spcBef>
                <a:spcPts val="0"/>
              </a:spcBef>
            </a:pPr>
            <a:r>
              <a:rPr lang="en-US" sz="2100">
                <a:latin typeface="Segoe UI"/>
                <a:ea typeface="Source Sans Pro SemiBold"/>
                <a:cs typeface="Segoe UI"/>
              </a:rPr>
              <a:t>New Lisbon Correctional</a:t>
            </a:r>
          </a:p>
          <a:p>
            <a:pPr>
              <a:lnSpc>
                <a:spcPct val="114000"/>
              </a:lnSpc>
              <a:spcBef>
                <a:spcPts val="0"/>
              </a:spcBef>
            </a:pPr>
            <a:r>
              <a:rPr lang="en-US" sz="2100">
                <a:latin typeface="Segoe UI"/>
                <a:ea typeface="Source Sans Pro SemiBold"/>
                <a:cs typeface="Segoe UI"/>
              </a:rPr>
              <a:t>Oakhill Correctional</a:t>
            </a:r>
          </a:p>
          <a:p>
            <a:pPr>
              <a:lnSpc>
                <a:spcPct val="114000"/>
              </a:lnSpc>
              <a:spcBef>
                <a:spcPts val="0"/>
              </a:spcBef>
            </a:pPr>
            <a:r>
              <a:rPr lang="en-US" sz="2100">
                <a:latin typeface="Segoe UI"/>
                <a:ea typeface="Source Sans Pro SemiBold"/>
                <a:cs typeface="Segoe UI"/>
              </a:rPr>
              <a:t>Oshkosh Correctional</a:t>
            </a:r>
          </a:p>
          <a:p>
            <a:pPr>
              <a:lnSpc>
                <a:spcPct val="114000"/>
              </a:lnSpc>
              <a:spcBef>
                <a:spcPts val="0"/>
              </a:spcBef>
            </a:pPr>
            <a:r>
              <a:rPr lang="en-US" sz="2100">
                <a:latin typeface="Segoe UI"/>
                <a:ea typeface="Source Sans Pro SemiBold"/>
                <a:cs typeface="Segoe UI"/>
              </a:rPr>
              <a:t>Prairie du Chien Correctional</a:t>
            </a:r>
          </a:p>
          <a:p>
            <a:pPr>
              <a:lnSpc>
                <a:spcPct val="114000"/>
              </a:lnSpc>
              <a:spcBef>
                <a:spcPts val="0"/>
              </a:spcBef>
            </a:pPr>
            <a:r>
              <a:rPr lang="en-US" sz="2100">
                <a:latin typeface="Segoe UI"/>
                <a:ea typeface="Source Sans Pro SemiBold"/>
                <a:cs typeface="Segoe UI"/>
              </a:rPr>
              <a:t>Racine Correctional</a:t>
            </a:r>
          </a:p>
          <a:p>
            <a:pPr>
              <a:lnSpc>
                <a:spcPct val="114000"/>
              </a:lnSpc>
              <a:spcBef>
                <a:spcPts val="0"/>
              </a:spcBef>
            </a:pPr>
            <a:r>
              <a:rPr lang="en-US" sz="2100">
                <a:latin typeface="Segoe UI"/>
                <a:ea typeface="Source Sans Pro SemiBold"/>
                <a:cs typeface="Segoe UI"/>
              </a:rPr>
              <a:t>Red Granite Correctional</a:t>
            </a:r>
          </a:p>
          <a:p>
            <a:pPr>
              <a:lnSpc>
                <a:spcPct val="114000"/>
              </a:lnSpc>
              <a:spcBef>
                <a:spcPts val="0"/>
              </a:spcBef>
            </a:pPr>
            <a:r>
              <a:rPr lang="en-US" sz="2100">
                <a:latin typeface="Segoe UI"/>
                <a:ea typeface="Source Sans Pro SemiBold"/>
                <a:cs typeface="Segoe UI"/>
              </a:rPr>
              <a:t>Racine Youthful Offender Correctional</a:t>
            </a:r>
          </a:p>
          <a:p>
            <a:pPr>
              <a:lnSpc>
                <a:spcPct val="114000"/>
              </a:lnSpc>
              <a:spcBef>
                <a:spcPts val="0"/>
              </a:spcBef>
            </a:pPr>
            <a:r>
              <a:rPr lang="en-US" sz="2100">
                <a:latin typeface="Segoe UI"/>
                <a:ea typeface="Source Sans Pro SemiBold"/>
                <a:cs typeface="Segoe UI"/>
              </a:rPr>
              <a:t>Stanley Correctional</a:t>
            </a:r>
          </a:p>
          <a:p>
            <a:pPr>
              <a:lnSpc>
                <a:spcPct val="114000"/>
              </a:lnSpc>
              <a:spcBef>
                <a:spcPts val="0"/>
              </a:spcBef>
            </a:pPr>
            <a:r>
              <a:rPr lang="en-US" sz="2100" err="1">
                <a:latin typeface="Segoe UI"/>
                <a:ea typeface="Source Sans Pro SemiBold"/>
                <a:cs typeface="Segoe UI"/>
              </a:rPr>
              <a:t>Taycheedah</a:t>
            </a:r>
            <a:r>
              <a:rPr lang="en-US" sz="2100">
                <a:latin typeface="Segoe UI"/>
                <a:ea typeface="Source Sans Pro SemiBold"/>
                <a:cs typeface="Segoe UI"/>
              </a:rPr>
              <a:t> Correctional</a:t>
            </a:r>
          </a:p>
          <a:p>
            <a:pPr>
              <a:lnSpc>
                <a:spcPct val="114000"/>
              </a:lnSpc>
              <a:spcBef>
                <a:spcPts val="0"/>
              </a:spcBef>
            </a:pPr>
            <a:r>
              <a:rPr lang="en-US" sz="2100">
                <a:latin typeface="Segoe UI"/>
                <a:ea typeface="Source Sans Pro SemiBold"/>
                <a:cs typeface="Segoe UI"/>
              </a:rPr>
              <a:t>Waupun Correctional</a:t>
            </a:r>
          </a:p>
          <a:p>
            <a:pPr>
              <a:lnSpc>
                <a:spcPct val="114000"/>
              </a:lnSpc>
              <a:spcBef>
                <a:spcPts val="0"/>
              </a:spcBef>
            </a:pPr>
            <a:r>
              <a:rPr lang="en-US" sz="2100">
                <a:latin typeface="Segoe UI"/>
                <a:ea typeface="Source Sans Pro SemiBold"/>
                <a:cs typeface="Segoe UI"/>
              </a:rPr>
              <a:t>Wisconsin Secure Program Facility </a:t>
            </a:r>
            <a:endParaRPr lang="en-US" sz="2100">
              <a:latin typeface="Segoe UI"/>
              <a:ea typeface="Source Sans Pro SemiBold" panose="020B0603030403020204" pitchFamily="34" charset="0"/>
              <a:cs typeface="Segoe UI"/>
            </a:endParaRPr>
          </a:p>
        </p:txBody>
      </p:sp>
      <p:sp>
        <p:nvSpPr>
          <p:cNvPr id="3" name="Content Placeholder 2">
            <a:extLst>
              <a:ext uri="{FF2B5EF4-FFF2-40B4-BE49-F238E27FC236}">
                <a16:creationId xmlns:a16="http://schemas.microsoft.com/office/drawing/2014/main" id="{F5532325-D275-426E-B8FC-68D86AD19D30}"/>
              </a:ext>
            </a:extLst>
          </p:cNvPr>
          <p:cNvSpPr txBox="1">
            <a:spLocks/>
          </p:cNvSpPr>
          <p:nvPr/>
        </p:nvSpPr>
        <p:spPr>
          <a:xfrm>
            <a:off x="6055895" y="1922646"/>
            <a:ext cx="4371975" cy="3749040"/>
          </a:xfrm>
          <a:prstGeom prst="rect">
            <a:avLst/>
          </a:prstGeom>
        </p:spPr>
        <p:txBody>
          <a:bodyPr vert="horz" lIns="91440" tIns="45720" rIns="91440" bIns="45720" rtlCol="0" anchor="t">
            <a:normAutofit/>
          </a:bodyPr>
          <a:lstStyle>
            <a:lvl1pPr marL="342900" marR="0" indent="-274320" algn="l" defTabSz="914400" rtl="0" eaLnBrk="1" fontAlgn="auto" latinLnBrk="0" hangingPunct="1">
              <a:lnSpc>
                <a:spcPct val="90000"/>
              </a:lnSpc>
              <a:spcBef>
                <a:spcPts val="1000"/>
              </a:spcBef>
              <a:spcAft>
                <a:spcPts val="0"/>
              </a:spcAft>
              <a:buClr>
                <a:srgbClr val="F0B042"/>
              </a:buClr>
              <a:buSzTx/>
              <a:buFont typeface="Arial" panose="020B0604020202020204" pitchFamily="34" charset="0"/>
              <a:buChar char="•"/>
              <a:tabLst/>
              <a:defRPr sz="2000" kern="1200">
                <a:solidFill>
                  <a:srgbClr val="404040"/>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 marR="0" lvl="0" indent="0" algn="l" defTabSz="914400" rtl="0" eaLnBrk="1" fontAlgn="auto" latinLnBrk="0" hangingPunct="1">
              <a:lnSpc>
                <a:spcPct val="114000"/>
              </a:lnSpc>
              <a:spcBef>
                <a:spcPts val="0"/>
              </a:spcBef>
              <a:spcAft>
                <a:spcPts val="0"/>
              </a:spcAft>
              <a:buClr>
                <a:srgbClr val="F0B042"/>
              </a:buClr>
              <a:buSzTx/>
              <a:buFont typeface="Arial" panose="020B0604020202020204" pitchFamily="34" charset="0"/>
              <a:buNone/>
              <a:tabLst/>
              <a:defRPr/>
            </a:pPr>
            <a:r>
              <a:rPr kumimoji="0" lang="en-US" sz="2000" b="0" i="0" u="sng" strike="noStrike" kern="1200" cap="none" spc="0" normalizeH="0" baseline="0" noProof="0">
                <a:ln>
                  <a:noFill/>
                </a:ln>
                <a:effectLst/>
                <a:uLnTx/>
                <a:uFillTx/>
                <a:latin typeface="Segoe UI"/>
                <a:ea typeface="Source Sans Pro SemiBold"/>
                <a:cs typeface="Segoe UI"/>
              </a:rPr>
              <a:t>County Jail Sites</a:t>
            </a:r>
            <a:endParaRPr lang="en-US" sz="2000" b="0" i="0" u="sng" strike="noStrike" kern="1200" cap="none" spc="0" normalizeH="0" baseline="0" noProof="0">
              <a:ln>
                <a:noFill/>
              </a:ln>
              <a:effectLst/>
              <a:uLnTx/>
              <a:uFillTx/>
              <a:latin typeface="Segoe UI"/>
              <a:ea typeface="Source Sans Pro SemiBold"/>
              <a:cs typeface="Segoe UI"/>
            </a:endParaRPr>
          </a:p>
          <a:p>
            <a:pPr marL="342900" marR="0" lvl="0" indent="-274320" algn="l" defTabSz="914400" rtl="0" eaLnBrk="1" fontAlgn="auto" latinLnBrk="0" hangingPunct="1">
              <a:lnSpc>
                <a:spcPct val="114000"/>
              </a:lnSpc>
              <a:spcBef>
                <a:spcPts val="0"/>
              </a:spcBef>
              <a:spcAft>
                <a:spcPts val="0"/>
              </a:spcAft>
              <a:buClr>
                <a:srgbClr val="F0B042"/>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Segoe UI"/>
                <a:ea typeface="Source Sans Pro SemiBold"/>
                <a:cs typeface="Segoe UI"/>
              </a:rPr>
              <a:t>Adams</a:t>
            </a:r>
            <a:endParaRPr lang="en-US" sz="2000" b="0" i="0" u="none" strike="noStrike" kern="1200" cap="none" spc="0" normalizeH="0" baseline="0" noProof="0">
              <a:ln>
                <a:noFill/>
              </a:ln>
              <a:effectLst/>
              <a:uLnTx/>
              <a:uFillTx/>
              <a:latin typeface="Segoe UI"/>
              <a:ea typeface="Source Sans Pro SemiBold"/>
              <a:cs typeface="Segoe UI"/>
            </a:endParaRPr>
          </a:p>
          <a:p>
            <a:pPr marL="342900" marR="0" lvl="0" indent="-274320" algn="l" defTabSz="914400" rtl="0" eaLnBrk="1" fontAlgn="auto" latinLnBrk="0" hangingPunct="1">
              <a:lnSpc>
                <a:spcPct val="114000"/>
              </a:lnSpc>
              <a:spcBef>
                <a:spcPts val="0"/>
              </a:spcBef>
              <a:spcAft>
                <a:spcPts val="0"/>
              </a:spcAft>
              <a:buClr>
                <a:srgbClr val="F0B042"/>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Segoe UI"/>
                <a:ea typeface="Source Sans Pro SemiBold"/>
                <a:cs typeface="Segoe UI"/>
              </a:rPr>
              <a:t>Douglas</a:t>
            </a:r>
            <a:endParaRPr lang="en-US" sz="2000" b="0" i="0" u="none" strike="noStrike" kern="1200" cap="none" spc="0" normalizeH="0" baseline="0" noProof="0">
              <a:ln>
                <a:noFill/>
              </a:ln>
              <a:effectLst/>
              <a:uLnTx/>
              <a:uFillTx/>
              <a:latin typeface="Segoe UI"/>
              <a:ea typeface="Source Sans Pro SemiBold"/>
              <a:cs typeface="Segoe UI"/>
            </a:endParaRPr>
          </a:p>
          <a:p>
            <a:pPr marL="342900" marR="0" lvl="0" indent="-274320" algn="l" defTabSz="914400" rtl="0" eaLnBrk="1" fontAlgn="auto" latinLnBrk="0" hangingPunct="1">
              <a:lnSpc>
                <a:spcPct val="114000"/>
              </a:lnSpc>
              <a:spcBef>
                <a:spcPts val="0"/>
              </a:spcBef>
              <a:spcAft>
                <a:spcPts val="0"/>
              </a:spcAft>
              <a:buClr>
                <a:srgbClr val="F0B042"/>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Segoe UI"/>
                <a:ea typeface="Source Sans Pro SemiBold"/>
                <a:cs typeface="Segoe UI"/>
              </a:rPr>
              <a:t>Rock</a:t>
            </a:r>
            <a:endParaRPr lang="en-US" sz="2000" b="0" i="0" u="none" strike="noStrike" kern="1200" cap="none" spc="0" normalizeH="0" baseline="0" noProof="0">
              <a:ln>
                <a:noFill/>
              </a:ln>
              <a:effectLst/>
              <a:uLnTx/>
              <a:uFillTx/>
              <a:latin typeface="Segoe UI"/>
              <a:ea typeface="Source Sans Pro SemiBold"/>
              <a:cs typeface="Segoe UI"/>
            </a:endParaRPr>
          </a:p>
          <a:p>
            <a:pPr marL="342900" marR="0" lvl="0" indent="-274320" algn="l" defTabSz="914400" rtl="0" eaLnBrk="1" fontAlgn="auto" latinLnBrk="0" hangingPunct="1">
              <a:lnSpc>
                <a:spcPct val="114000"/>
              </a:lnSpc>
              <a:spcBef>
                <a:spcPts val="0"/>
              </a:spcBef>
              <a:spcAft>
                <a:spcPts val="0"/>
              </a:spcAft>
              <a:buClr>
                <a:srgbClr val="F0B042"/>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Segoe UI"/>
                <a:ea typeface="Source Sans Pro SemiBold"/>
                <a:cs typeface="Segoe UI"/>
              </a:rPr>
              <a:t>Washington</a:t>
            </a:r>
            <a:endParaRPr lang="en-US" sz="2000" b="0" i="0" u="none" strike="noStrike" kern="1200" cap="none" spc="0" normalizeH="0" baseline="0" noProof="0">
              <a:ln>
                <a:noFill/>
              </a:ln>
              <a:effectLst/>
              <a:uLnTx/>
              <a:uFillTx/>
              <a:latin typeface="Segoe UI"/>
              <a:ea typeface="Source Sans Pro SemiBold"/>
              <a:cs typeface="Segoe UI"/>
            </a:endParaRPr>
          </a:p>
          <a:p>
            <a:pPr marL="342900" marR="0" lvl="0" indent="-274320" algn="l" defTabSz="914400" rtl="0" eaLnBrk="1" fontAlgn="auto" latinLnBrk="0" hangingPunct="1">
              <a:lnSpc>
                <a:spcPct val="114000"/>
              </a:lnSpc>
              <a:spcBef>
                <a:spcPts val="0"/>
              </a:spcBef>
              <a:spcAft>
                <a:spcPts val="0"/>
              </a:spcAft>
              <a:buClr>
                <a:srgbClr val="F0B042"/>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Segoe UI"/>
                <a:ea typeface="Source Sans Pro SemiBold"/>
                <a:cs typeface="Segoe UI"/>
              </a:rPr>
              <a:t>Waukesha</a:t>
            </a:r>
            <a:endParaRPr lang="en-US" sz="2000" b="0" i="0" u="none" strike="noStrike" kern="1200" cap="none" spc="0" normalizeH="0" baseline="0" noProof="0">
              <a:ln>
                <a:noFill/>
              </a:ln>
              <a:effectLst/>
              <a:uLnTx/>
              <a:uFillTx/>
              <a:latin typeface="Segoe UI"/>
              <a:ea typeface="Source Sans Pro SemiBold"/>
              <a:cs typeface="Segoe UI"/>
            </a:endParaRPr>
          </a:p>
          <a:p>
            <a:pPr marL="342900" marR="0" lvl="0" indent="-274320" algn="l" defTabSz="914400" rtl="0" eaLnBrk="1" fontAlgn="auto" latinLnBrk="0" hangingPunct="1">
              <a:lnSpc>
                <a:spcPct val="114000"/>
              </a:lnSpc>
              <a:spcBef>
                <a:spcPts val="0"/>
              </a:spcBef>
              <a:spcAft>
                <a:spcPts val="0"/>
              </a:spcAft>
              <a:buClr>
                <a:srgbClr val="F0B042"/>
              </a:buClr>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Segoe UI"/>
                <a:ea typeface="Source Sans Pro SemiBold"/>
                <a:cs typeface="Segoe UI"/>
              </a:rPr>
              <a:t>Wood</a:t>
            </a:r>
            <a:endParaRPr lang="en-US" sz="2000" b="0" i="0" u="none" strike="noStrike" kern="1200" cap="none" spc="0" normalizeH="0" baseline="0" noProof="0">
              <a:ln>
                <a:noFill/>
              </a:ln>
              <a:effectLst/>
              <a:uLnTx/>
              <a:uFillTx/>
              <a:latin typeface="Segoe UI"/>
              <a:ea typeface="Source Sans Pro SemiBold"/>
              <a:cs typeface="Segoe UI"/>
            </a:endParaRPr>
          </a:p>
          <a:p>
            <a:pPr marL="342900" marR="0" lvl="0" indent="-274320" algn="l" defTabSz="914400" rtl="0" eaLnBrk="1" fontAlgn="auto" latinLnBrk="0" hangingPunct="1">
              <a:lnSpc>
                <a:spcPct val="114000"/>
              </a:lnSpc>
              <a:spcBef>
                <a:spcPts val="0"/>
              </a:spcBef>
              <a:spcAft>
                <a:spcPts val="0"/>
              </a:spcAft>
              <a:buClr>
                <a:srgbClr val="F0B042"/>
              </a:buClr>
              <a:buSzTx/>
              <a:buFont typeface="Arial" panose="020B0604020202020204" pitchFamily="34" charset="0"/>
              <a:buChar char="•"/>
              <a:tabLst/>
              <a:defRPr/>
            </a:pPr>
            <a:endParaRPr kumimoji="0" lang="en-US" sz="2000" b="0" i="0" u="none" strike="noStrike" kern="1200" cap="none" spc="0" normalizeH="0" baseline="0" noProof="0">
              <a:ln>
                <a:noFill/>
              </a:ln>
              <a:solidFill>
                <a:srgbClr val="7297A9"/>
              </a:solidFill>
              <a:effectLst/>
              <a:uLnTx/>
              <a:uFillTx/>
              <a:latin typeface="Source Sans Pro SemiBold" panose="020B0603030403020204" pitchFamily="34" charset="0"/>
              <a:ea typeface="Source Sans Pro SemiBold" panose="020B0603030403020204" pitchFamily="34" charset="0"/>
              <a:cs typeface="+mn-cs"/>
            </a:endParaRPr>
          </a:p>
        </p:txBody>
      </p:sp>
    </p:spTree>
    <p:extLst>
      <p:ext uri="{BB962C8B-B14F-4D97-AF65-F5344CB8AC3E}">
        <p14:creationId xmlns:p14="http://schemas.microsoft.com/office/powerpoint/2010/main" val="3854986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1167" y="3235326"/>
            <a:ext cx="531374" cy="109098"/>
            <a:chOff x="828701" y="1211425"/>
            <a:chExt cx="531374" cy="109098"/>
          </a:xfrm>
        </p:grpSpPr>
        <p:sp>
          <p:nvSpPr>
            <p:cNvPr id="8" name="Oval 7">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63AC59C-FD81-4ACF-BE8A-35B736645FCD}"/>
              </a:ext>
            </a:extLst>
          </p:cNvPr>
          <p:cNvSpPr txBox="1"/>
          <p:nvPr/>
        </p:nvSpPr>
        <p:spPr>
          <a:xfrm>
            <a:off x="766532" y="3449038"/>
            <a:ext cx="10514611" cy="677108"/>
          </a:xfrm>
          <a:prstGeom prst="rect">
            <a:avLst/>
          </a:prstGeom>
          <a:noFill/>
        </p:spPr>
        <p:txBody>
          <a:bodyPr wrap="square" lIns="0" tIns="45720" rIns="91440" bIns="45720" rtlCol="0" anchor="t" anchorCtr="0">
            <a:spAutoFit/>
          </a:bodyPr>
          <a:lstStyle/>
          <a:p>
            <a:r>
              <a:rPr lang="en-US" sz="3800" b="1">
                <a:solidFill>
                  <a:schemeClr val="tx1">
                    <a:lumMod val="75000"/>
                    <a:lumOff val="25000"/>
                  </a:schemeClr>
                </a:solidFill>
                <a:latin typeface="Leelawadee UI"/>
                <a:cs typeface="Leelawadee UI"/>
              </a:rPr>
              <a:t>CTE Graduate – Shawna Houk</a:t>
            </a:r>
            <a:endParaRPr lang="en-US" sz="3800" b="1">
              <a:solidFill>
                <a:schemeClr val="tx1">
                  <a:lumMod val="75000"/>
                  <a:lumOff val="25000"/>
                </a:schemeClr>
              </a:solidFill>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3336027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1167" y="3235326"/>
            <a:ext cx="531374" cy="109098"/>
            <a:chOff x="828701" y="1211425"/>
            <a:chExt cx="531374" cy="109098"/>
          </a:xfrm>
        </p:grpSpPr>
        <p:sp>
          <p:nvSpPr>
            <p:cNvPr id="8" name="Oval 7">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63AC59C-FD81-4ACF-BE8A-35B736645FCD}"/>
              </a:ext>
            </a:extLst>
          </p:cNvPr>
          <p:cNvSpPr txBox="1"/>
          <p:nvPr/>
        </p:nvSpPr>
        <p:spPr>
          <a:xfrm>
            <a:off x="766532" y="3449038"/>
            <a:ext cx="10514611" cy="1261884"/>
          </a:xfrm>
          <a:prstGeom prst="rect">
            <a:avLst/>
          </a:prstGeom>
          <a:noFill/>
        </p:spPr>
        <p:txBody>
          <a:bodyPr wrap="square" lIns="0" tIns="45720" rIns="91440" bIns="45720" rtlCol="0" anchor="t" anchorCtr="0">
            <a:spAutoFit/>
          </a:bodyPr>
          <a:lstStyle/>
          <a:p>
            <a:r>
              <a:rPr lang="en-US" sz="3800" b="1">
                <a:solidFill>
                  <a:schemeClr val="tx1">
                    <a:lumMod val="75000"/>
                    <a:lumOff val="25000"/>
                  </a:schemeClr>
                </a:solidFill>
                <a:latin typeface="Leelawadee UI"/>
                <a:cs typeface="Leelawadee UI"/>
              </a:rPr>
              <a:t>DCC Programs Supporting </a:t>
            </a:r>
            <a:br>
              <a:rPr lang="en-US" sz="3800" b="1">
                <a:latin typeface="Leelawadee UI"/>
                <a:cs typeface="Leelawadee UI"/>
              </a:rPr>
            </a:br>
            <a:r>
              <a:rPr lang="en-US" sz="3800" b="1">
                <a:solidFill>
                  <a:schemeClr val="tx1">
                    <a:lumMod val="75000"/>
                    <a:lumOff val="25000"/>
                  </a:schemeClr>
                </a:solidFill>
                <a:latin typeface="Leelawadee UI"/>
                <a:cs typeface="Leelawadee UI"/>
              </a:rPr>
              <a:t>Employability Pre &amp; Post Release</a:t>
            </a:r>
            <a:endParaRPr lang="en-US" sz="38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2" name="TextBox 11">
            <a:extLst>
              <a:ext uri="{FF2B5EF4-FFF2-40B4-BE49-F238E27FC236}">
                <a16:creationId xmlns:a16="http://schemas.microsoft.com/office/drawing/2014/main" id="{E63AC59C-FD81-4ACF-BE8A-35B736645FCD}"/>
              </a:ext>
            </a:extLst>
          </p:cNvPr>
          <p:cNvSpPr txBox="1"/>
          <p:nvPr/>
        </p:nvSpPr>
        <p:spPr>
          <a:xfrm>
            <a:off x="767747" y="4800733"/>
            <a:ext cx="6887882" cy="707886"/>
          </a:xfrm>
          <a:prstGeom prst="rect">
            <a:avLst/>
          </a:prstGeom>
          <a:noFill/>
        </p:spPr>
        <p:txBody>
          <a:bodyPr wrap="square" lIns="0" tIns="45720" rIns="91440" bIns="45720" rtlCol="0" anchor="t" anchorCtr="0">
            <a:spAutoFit/>
          </a:bodyPr>
          <a:lstStyle/>
          <a:p>
            <a:r>
              <a:rPr lang="en-US" sz="2000" b="1" dirty="0">
                <a:solidFill>
                  <a:schemeClr val="tx1">
                    <a:lumMod val="50000"/>
                    <a:lumOff val="50000"/>
                  </a:schemeClr>
                </a:solidFill>
                <a:latin typeface="Leelawadee UI"/>
                <a:cs typeface="Leelawadee UI"/>
              </a:rPr>
              <a:t>Joselyn López, Corrections Services</a:t>
            </a:r>
            <a:r>
              <a:rPr lang="en-US" sz="2000" b="1" dirty="0">
                <a:solidFill>
                  <a:schemeClr val="tx1">
                    <a:lumMod val="50000"/>
                    <a:lumOff val="50000"/>
                  </a:schemeClr>
                </a:solidFill>
                <a:latin typeface="Leelawadee UI"/>
                <a:ea typeface="+mn-lt"/>
                <a:cs typeface="Leelawadee UI"/>
              </a:rPr>
              <a:t> Supervisor</a:t>
            </a:r>
            <a:br>
              <a:rPr lang="en-US" sz="2000" b="1" dirty="0">
                <a:solidFill>
                  <a:schemeClr val="tx1">
                    <a:lumMod val="50000"/>
                    <a:lumOff val="50000"/>
                  </a:schemeClr>
                </a:solidFill>
                <a:latin typeface="Leelawadee UI"/>
                <a:ea typeface="+mn-lt"/>
                <a:cs typeface="Leelawadee UI"/>
              </a:rPr>
            </a:br>
            <a:r>
              <a:rPr lang="en-US" sz="2000" b="1" dirty="0">
                <a:solidFill>
                  <a:schemeClr val="tx1">
                    <a:lumMod val="50000"/>
                    <a:lumOff val="50000"/>
                  </a:schemeClr>
                </a:solidFill>
                <a:latin typeface="Leelawadee UI"/>
                <a:ea typeface="+mn-lt"/>
                <a:cs typeface="Leelawadee UI"/>
              </a:rPr>
              <a:t>Division of Community Corrections</a:t>
            </a:r>
            <a:endParaRPr lang="en-US" sz="2000" b="1" dirty="0">
              <a:solidFill>
                <a:schemeClr val="tx1">
                  <a:lumMod val="50000"/>
                  <a:lumOff val="50000"/>
                </a:schemeClr>
              </a:solidFill>
              <a:latin typeface="Leelawadee"/>
              <a:cs typeface="Calibri"/>
            </a:endParaRPr>
          </a:p>
        </p:txBody>
      </p:sp>
    </p:spTree>
    <p:extLst>
      <p:ext uri="{BB962C8B-B14F-4D97-AF65-F5344CB8AC3E}">
        <p14:creationId xmlns:p14="http://schemas.microsoft.com/office/powerpoint/2010/main" val="3850038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870" y="642207"/>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774700" y="990952"/>
            <a:ext cx="10787380" cy="707886"/>
          </a:xfrm>
          <a:prstGeom prst="rect">
            <a:avLst/>
          </a:prstGeom>
          <a:noFill/>
        </p:spPr>
        <p:txBody>
          <a:bodyPr wrap="square" lIns="0" tIns="45720" rIns="91440" bIns="45720" rtlCol="0" anchor="t" anchorCtr="0">
            <a:spAutoFit/>
          </a:bodyPr>
          <a:lstStyle/>
          <a:p>
            <a:r>
              <a:rPr lang="en-US" sz="4000" b="1">
                <a:solidFill>
                  <a:schemeClr val="tx1">
                    <a:lumMod val="75000"/>
                    <a:lumOff val="25000"/>
                  </a:schemeClr>
                </a:solidFill>
                <a:latin typeface="Leelawadee UI"/>
                <a:cs typeface="Leelawadee UI"/>
              </a:rPr>
              <a:t>DCC Probation &amp; Parole Agent Role </a:t>
            </a:r>
            <a:endParaRPr lang="en-US" sz="40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774700" y="2036912"/>
            <a:ext cx="10855325" cy="4158061"/>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285750" indent="-285750">
              <a:lnSpc>
                <a:spcPct val="113999"/>
              </a:lnSpc>
              <a:spcBef>
                <a:spcPts val="1000"/>
              </a:spcBef>
              <a:buClr>
                <a:srgbClr val="DFB160"/>
              </a:buClr>
              <a:buFont typeface="Arial" panose="020B0604020202020204" pitchFamily="34" charset="0"/>
              <a:buChar char="•"/>
            </a:pPr>
            <a:r>
              <a:rPr lang="en-US" sz="2000" dirty="0">
                <a:latin typeface="+mn-lt"/>
                <a:cs typeface="Calibri"/>
              </a:rPr>
              <a:t>Identify needs for Employment Readiness</a:t>
            </a:r>
            <a:endParaRPr lang="en-US" sz="2000" dirty="0">
              <a:latin typeface="Segoe UI"/>
              <a:cs typeface="Segoe UI"/>
            </a:endParaRPr>
          </a:p>
          <a:p>
            <a:pPr marL="285750" indent="-285750">
              <a:lnSpc>
                <a:spcPct val="113999"/>
              </a:lnSpc>
              <a:spcBef>
                <a:spcPts val="1000"/>
              </a:spcBef>
              <a:buClr>
                <a:srgbClr val="DFB160"/>
              </a:buClr>
              <a:buFont typeface="Arial" panose="020B0604020202020204" pitchFamily="34" charset="0"/>
              <a:buChar char="•"/>
            </a:pPr>
            <a:r>
              <a:rPr lang="en-US" sz="2000" dirty="0">
                <a:latin typeface="+mn-lt"/>
                <a:cs typeface="Calibri"/>
              </a:rPr>
              <a:t>Develop Case Plans and action steps with clients</a:t>
            </a:r>
            <a:endParaRPr lang="en-US" sz="2000" dirty="0">
              <a:latin typeface="Segoe UI"/>
              <a:cs typeface="Segoe UI"/>
            </a:endParaRPr>
          </a:p>
          <a:p>
            <a:pPr marL="285750" indent="-285750">
              <a:lnSpc>
                <a:spcPct val="113999"/>
              </a:lnSpc>
              <a:spcBef>
                <a:spcPts val="1000"/>
              </a:spcBef>
              <a:buClr>
                <a:srgbClr val="DFB160"/>
              </a:buClr>
              <a:buFont typeface="Arial" panose="020B0604020202020204" pitchFamily="34" charset="0"/>
              <a:buChar char="•"/>
            </a:pPr>
            <a:r>
              <a:rPr lang="en-US" sz="2000" dirty="0">
                <a:latin typeface="+mn-lt"/>
                <a:cs typeface="Calibri"/>
              </a:rPr>
              <a:t>Address criminogenic needs first to ensure clients are ready for employment</a:t>
            </a:r>
            <a:endParaRPr lang="en-US" sz="2000" dirty="0">
              <a:latin typeface="Segoe UI"/>
              <a:cs typeface="Segoe UI"/>
            </a:endParaRPr>
          </a:p>
          <a:p>
            <a:pPr marL="285750" indent="-285750">
              <a:lnSpc>
                <a:spcPct val="113999"/>
              </a:lnSpc>
              <a:spcBef>
                <a:spcPts val="1000"/>
              </a:spcBef>
              <a:buClr>
                <a:srgbClr val="DFB160"/>
              </a:buClr>
              <a:buFont typeface="Arial" panose="020B0604020202020204" pitchFamily="34" charset="0"/>
              <a:buChar char="•"/>
            </a:pPr>
            <a:r>
              <a:rPr lang="en-US" sz="2000" dirty="0">
                <a:latin typeface="+mn-lt"/>
                <a:cs typeface="Calibri"/>
              </a:rPr>
              <a:t>Educate clients on employment opportunities</a:t>
            </a:r>
            <a:endParaRPr lang="en-US" sz="2000" dirty="0">
              <a:latin typeface="Segoe UI"/>
              <a:cs typeface="Segoe UI"/>
            </a:endParaRPr>
          </a:p>
          <a:p>
            <a:pPr marL="742950" lvl="1" indent="-285750">
              <a:lnSpc>
                <a:spcPct val="113999"/>
              </a:lnSpc>
              <a:spcBef>
                <a:spcPts val="500"/>
              </a:spcBef>
              <a:buClr>
                <a:srgbClr val="DFB160"/>
              </a:buClr>
              <a:buFont typeface="Arial" panose="020B0604020202020204" pitchFamily="34" charset="0"/>
              <a:buChar char="•"/>
            </a:pPr>
            <a:r>
              <a:rPr lang="en-US" sz="2000" dirty="0">
                <a:cs typeface="Calibri"/>
              </a:rPr>
              <a:t>Act 123 – Certificates of Qualification for </a:t>
            </a:r>
            <a:r>
              <a:rPr lang="en-US" sz="2000" dirty="0">
                <a:latin typeface="+mn-lt"/>
                <a:cs typeface="Calibri"/>
              </a:rPr>
              <a:t>Employment (</a:t>
            </a:r>
            <a:r>
              <a:rPr lang="en-US" sz="2000" dirty="0">
                <a:cs typeface="Calibri"/>
              </a:rPr>
              <a:t>CQE</a:t>
            </a:r>
            <a:r>
              <a:rPr lang="en-US" sz="2000" dirty="0">
                <a:latin typeface="+mn-lt"/>
                <a:cs typeface="Calibri"/>
              </a:rPr>
              <a:t>)</a:t>
            </a:r>
            <a:endParaRPr lang="en-US" sz="2000" dirty="0">
              <a:latin typeface="Segoe UI"/>
              <a:cs typeface="Segoe UI"/>
            </a:endParaRPr>
          </a:p>
          <a:p>
            <a:pPr marL="285750" indent="-285750">
              <a:lnSpc>
                <a:spcPct val="113999"/>
              </a:lnSpc>
              <a:spcBef>
                <a:spcPts val="1000"/>
              </a:spcBef>
              <a:buClr>
                <a:srgbClr val="DFB160"/>
              </a:buClr>
              <a:buFont typeface="Arial" panose="020B0604020202020204" pitchFamily="34" charset="0"/>
              <a:buChar char="•"/>
            </a:pPr>
            <a:r>
              <a:rPr lang="en-US" sz="2000" dirty="0">
                <a:latin typeface="Calibri"/>
                <a:cs typeface="Calibri"/>
              </a:rPr>
              <a:t>Refer clients to:</a:t>
            </a:r>
            <a:endParaRPr lang="en-US" sz="2000" dirty="0">
              <a:latin typeface="Calibri"/>
              <a:cs typeface="Segoe UI"/>
            </a:endParaRPr>
          </a:p>
          <a:p>
            <a:pPr marL="742950" lvl="1" indent="-285750">
              <a:lnSpc>
                <a:spcPct val="113999"/>
              </a:lnSpc>
              <a:spcBef>
                <a:spcPts val="500"/>
              </a:spcBef>
              <a:buClr>
                <a:srgbClr val="DFB160"/>
              </a:buClr>
              <a:buFont typeface="Arial" panose="020B0604020202020204" pitchFamily="34" charset="0"/>
              <a:buChar char="•"/>
            </a:pPr>
            <a:r>
              <a:rPr lang="en-US" sz="2000" dirty="0">
                <a:cs typeface="Calibri"/>
              </a:rPr>
              <a:t>Community Corrections Employment Program (CCEP) </a:t>
            </a:r>
            <a:endParaRPr lang="en-US" sz="2000" dirty="0">
              <a:latin typeface="Segoe UI"/>
              <a:cs typeface="Segoe UI"/>
            </a:endParaRPr>
          </a:p>
          <a:p>
            <a:pPr marL="742950" lvl="1" indent="-285750">
              <a:lnSpc>
                <a:spcPct val="113999"/>
              </a:lnSpc>
              <a:spcBef>
                <a:spcPts val="500"/>
              </a:spcBef>
              <a:buClr>
                <a:srgbClr val="DFB160"/>
              </a:buClr>
              <a:buFont typeface="Arial" panose="020B0604020202020204" pitchFamily="34" charset="0"/>
              <a:buChar char="•"/>
            </a:pPr>
            <a:r>
              <a:rPr lang="en-US" sz="2000" dirty="0">
                <a:cs typeface="Calibri"/>
              </a:rPr>
              <a:t>Contracted services in the community</a:t>
            </a:r>
            <a:endParaRPr lang="en-US" sz="2000" dirty="0">
              <a:latin typeface="Segoe UI"/>
              <a:cs typeface="Segoe UI"/>
            </a:endParaRPr>
          </a:p>
          <a:p>
            <a:pPr marL="742950" lvl="1" indent="-285750">
              <a:lnSpc>
                <a:spcPct val="113999"/>
              </a:lnSpc>
              <a:spcBef>
                <a:spcPts val="500"/>
              </a:spcBef>
              <a:buClr>
                <a:srgbClr val="DFB160"/>
              </a:buClr>
              <a:buFont typeface="Arial" panose="020B0604020202020204" pitchFamily="34" charset="0"/>
              <a:buChar char="•"/>
            </a:pPr>
            <a:r>
              <a:rPr lang="en-US" sz="2000" dirty="0">
                <a:cs typeface="Calibri"/>
              </a:rPr>
              <a:t>Non-DOC community programs</a:t>
            </a:r>
            <a:endParaRPr lang="en-US" dirty="0"/>
          </a:p>
        </p:txBody>
      </p:sp>
    </p:spTree>
    <p:extLst>
      <p:ext uri="{BB962C8B-B14F-4D97-AF65-F5344CB8AC3E}">
        <p14:creationId xmlns:p14="http://schemas.microsoft.com/office/powerpoint/2010/main" val="1696151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870" y="642207"/>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774700" y="990952"/>
            <a:ext cx="10787380" cy="707886"/>
          </a:xfrm>
          <a:prstGeom prst="rect">
            <a:avLst/>
          </a:prstGeom>
          <a:noFill/>
        </p:spPr>
        <p:txBody>
          <a:bodyPr wrap="square" lIns="0" tIns="45720" rIns="91440" bIns="45720" rtlCol="0" anchor="t" anchorCtr="0">
            <a:spAutoFit/>
          </a:bodyPr>
          <a:lstStyle/>
          <a:p>
            <a:r>
              <a:rPr lang="en-US" sz="4000" b="1">
                <a:solidFill>
                  <a:schemeClr val="tx1">
                    <a:lumMod val="75000"/>
                    <a:lumOff val="25000"/>
                  </a:schemeClr>
                </a:solidFill>
                <a:latin typeface="Leelawadee UI"/>
                <a:cs typeface="Leelawadee UI"/>
              </a:rPr>
              <a:t>CCEP Overview </a:t>
            </a:r>
            <a:endParaRPr lang="en-US" sz="40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774700" y="2036912"/>
            <a:ext cx="10855325" cy="4158061"/>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342900" indent="-342900">
              <a:lnSpc>
                <a:spcPct val="113999"/>
              </a:lnSpc>
              <a:spcBef>
                <a:spcPts val="1000"/>
              </a:spcBef>
              <a:buClr>
                <a:srgbClr val="DFB160"/>
              </a:buClr>
              <a:buFont typeface="Arial" panose="020B0604020202020204" pitchFamily="34" charset="0"/>
              <a:buChar char="•"/>
            </a:pPr>
            <a:r>
              <a:rPr lang="en-US" sz="2000" dirty="0">
                <a:latin typeface="Segoe UI"/>
                <a:cs typeface="Calibri"/>
              </a:rPr>
              <a:t>Community Corrections Employment Program (CCEP) is a statewide program designed to assist clients in obtaining the skills necessary to gain and maintain employment in a competitive work environment. </a:t>
            </a:r>
            <a:endParaRPr lang="en-US" sz="2000" dirty="0">
              <a:latin typeface="Segoe UI"/>
              <a:cs typeface="Segoe UI"/>
            </a:endParaRPr>
          </a:p>
          <a:p>
            <a:pPr marL="342900" indent="-342900">
              <a:lnSpc>
                <a:spcPct val="113999"/>
              </a:lnSpc>
              <a:spcBef>
                <a:spcPts val="1000"/>
              </a:spcBef>
              <a:buClr>
                <a:srgbClr val="DFB160"/>
              </a:buClr>
              <a:buFont typeface="Arial" panose="020B0604020202020204" pitchFamily="34" charset="0"/>
              <a:buChar char="•"/>
            </a:pPr>
            <a:r>
              <a:rPr lang="en-US" sz="2000" dirty="0">
                <a:latin typeface="Segoe UI"/>
                <a:cs typeface="Calibri"/>
              </a:rPr>
              <a:t>Employment Program Coordinators (EPC) Role</a:t>
            </a:r>
            <a:endParaRPr lang="en-US" sz="2000" dirty="0">
              <a:latin typeface="Segoe UI"/>
              <a:cs typeface="Segoe UI"/>
            </a:endParaRPr>
          </a:p>
          <a:p>
            <a:pPr marL="800100" lvl="1" indent="-342900">
              <a:lnSpc>
                <a:spcPct val="113999"/>
              </a:lnSpc>
              <a:spcBef>
                <a:spcPts val="500"/>
              </a:spcBef>
              <a:buClr>
                <a:srgbClr val="DFB160"/>
              </a:buClr>
              <a:buFont typeface="Arial" panose="020B0604020202020204" pitchFamily="34" charset="0"/>
              <a:buChar char="•"/>
            </a:pPr>
            <a:r>
              <a:rPr lang="en-US" sz="2000" dirty="0">
                <a:latin typeface="Segoe UI"/>
                <a:cs typeface="Calibri"/>
              </a:rPr>
              <a:t>Pre-Release Connections</a:t>
            </a:r>
            <a:endParaRPr lang="en-US" sz="2000" dirty="0">
              <a:latin typeface="Segoe UI"/>
              <a:cs typeface="Segoe UI"/>
            </a:endParaRPr>
          </a:p>
          <a:p>
            <a:pPr marL="800100" lvl="1" indent="-342900">
              <a:lnSpc>
                <a:spcPct val="113999"/>
              </a:lnSpc>
              <a:spcBef>
                <a:spcPts val="500"/>
              </a:spcBef>
              <a:buClr>
                <a:srgbClr val="DFB160"/>
              </a:buClr>
              <a:buFont typeface="Arial" panose="020B0604020202020204" pitchFamily="34" charset="0"/>
              <a:buChar char="•"/>
            </a:pPr>
            <a:r>
              <a:rPr lang="en-US" sz="2000" dirty="0">
                <a:latin typeface="Segoe UI"/>
                <a:cs typeface="Calibri"/>
              </a:rPr>
              <a:t>Assess &amp; place participants based on level of skill and work readiness.</a:t>
            </a:r>
            <a:endParaRPr lang="en-US" sz="2000" dirty="0">
              <a:latin typeface="Segoe UI"/>
              <a:cs typeface="Segoe UI"/>
            </a:endParaRPr>
          </a:p>
          <a:p>
            <a:pPr marL="342900" indent="-342900">
              <a:lnSpc>
                <a:spcPct val="113999"/>
              </a:lnSpc>
              <a:spcBef>
                <a:spcPts val="1000"/>
              </a:spcBef>
              <a:buClr>
                <a:srgbClr val="DFB160"/>
              </a:buClr>
              <a:buFont typeface="Arial" panose="020B0604020202020204" pitchFamily="34" charset="0"/>
              <a:buChar char="•"/>
            </a:pPr>
            <a:r>
              <a:rPr lang="en-US" sz="2000" dirty="0">
                <a:latin typeface="Segoe UI"/>
                <a:cs typeface="Calibri"/>
              </a:rPr>
              <a:t>Three focus areas: </a:t>
            </a:r>
            <a:endParaRPr lang="en-US" sz="2000" dirty="0">
              <a:latin typeface="Segoe UI"/>
              <a:cs typeface="Segoe UI"/>
            </a:endParaRPr>
          </a:p>
          <a:p>
            <a:pPr marL="914400" lvl="1" indent="-457200">
              <a:lnSpc>
                <a:spcPct val="113999"/>
              </a:lnSpc>
              <a:spcBef>
                <a:spcPts val="500"/>
              </a:spcBef>
              <a:buClr>
                <a:srgbClr val="DFB160"/>
              </a:buClr>
              <a:buFont typeface="Arial" panose="020B0604020202020204" pitchFamily="34" charset="0"/>
              <a:buChar char="•"/>
            </a:pPr>
            <a:r>
              <a:rPr lang="en-US" sz="2000" dirty="0">
                <a:latin typeface="Segoe UI"/>
                <a:cs typeface="Calibri"/>
              </a:rPr>
              <a:t>Work experience</a:t>
            </a:r>
            <a:endParaRPr lang="en-US" sz="2000" dirty="0">
              <a:latin typeface="Segoe UI"/>
              <a:cs typeface="Segoe UI"/>
            </a:endParaRPr>
          </a:p>
          <a:p>
            <a:pPr marL="914400" lvl="1" indent="-457200">
              <a:lnSpc>
                <a:spcPct val="113999"/>
              </a:lnSpc>
              <a:spcBef>
                <a:spcPts val="500"/>
              </a:spcBef>
              <a:buClr>
                <a:srgbClr val="DFB160"/>
              </a:buClr>
              <a:buFont typeface="Arial" panose="020B0604020202020204" pitchFamily="34" charset="0"/>
              <a:buChar char="•"/>
            </a:pPr>
            <a:r>
              <a:rPr lang="en-US" sz="2000" dirty="0">
                <a:latin typeface="Segoe UI"/>
                <a:cs typeface="Calibri"/>
              </a:rPr>
              <a:t>On-the-job training</a:t>
            </a:r>
            <a:endParaRPr lang="en-US" sz="2000" dirty="0">
              <a:latin typeface="Segoe UI"/>
              <a:cs typeface="Segoe UI"/>
            </a:endParaRPr>
          </a:p>
          <a:p>
            <a:pPr marL="914400" lvl="1" indent="-457200">
              <a:lnSpc>
                <a:spcPct val="113999"/>
              </a:lnSpc>
              <a:spcBef>
                <a:spcPts val="500"/>
              </a:spcBef>
              <a:buClr>
                <a:srgbClr val="DFB160"/>
              </a:buClr>
              <a:buFont typeface="Arial" panose="020B0604020202020204" pitchFamily="34" charset="0"/>
              <a:buChar char="•"/>
            </a:pPr>
            <a:r>
              <a:rPr lang="en-US" sz="2000" dirty="0">
                <a:latin typeface="Segoe UI"/>
                <a:cs typeface="Calibri"/>
              </a:rPr>
              <a:t>Educational and training assistance </a:t>
            </a:r>
          </a:p>
        </p:txBody>
      </p:sp>
    </p:spTree>
    <p:extLst>
      <p:ext uri="{BB962C8B-B14F-4D97-AF65-F5344CB8AC3E}">
        <p14:creationId xmlns:p14="http://schemas.microsoft.com/office/powerpoint/2010/main" val="333791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683E-E6AD-46F3-B334-B66B54766F19}"/>
              </a:ext>
            </a:extLst>
          </p:cNvPr>
          <p:cNvSpPr>
            <a:spLocks noGrp="1"/>
          </p:cNvSpPr>
          <p:nvPr>
            <p:ph type="title"/>
          </p:nvPr>
        </p:nvSpPr>
        <p:spPr>
          <a:xfrm>
            <a:off x="677817" y="2431143"/>
            <a:ext cx="7719785" cy="1714047"/>
          </a:xfrm>
        </p:spPr>
        <p:txBody>
          <a:bodyPr>
            <a:normAutofit/>
          </a:bodyPr>
          <a:lstStyle/>
          <a:p>
            <a:r>
              <a:rPr lang="en-US" sz="3600" b="1">
                <a:solidFill>
                  <a:schemeClr val="tx1">
                    <a:lumMod val="75000"/>
                    <a:lumOff val="25000"/>
                  </a:schemeClr>
                </a:solidFill>
                <a:latin typeface="Leelawadee UI"/>
                <a:cs typeface="Leelawadee UI"/>
              </a:rPr>
              <a:t>A Message from Governor Evers</a:t>
            </a:r>
          </a:p>
        </p:txBody>
      </p:sp>
      <p:grpSp>
        <p:nvGrpSpPr>
          <p:cNvPr id="9" name="Group 8">
            <a:extLst>
              <a:ext uri="{FF2B5EF4-FFF2-40B4-BE49-F238E27FC236}">
                <a16:creationId xmlns:a16="http://schemas.microsoft.com/office/drawing/2014/main" id="{D0343A64-E071-412C-B81D-A6B7B412242B}"/>
              </a:ext>
            </a:extLst>
          </p:cNvPr>
          <p:cNvGrpSpPr/>
          <p:nvPr/>
        </p:nvGrpSpPr>
        <p:grpSpPr>
          <a:xfrm>
            <a:off x="831167" y="3235326"/>
            <a:ext cx="531374" cy="109098"/>
            <a:chOff x="828701" y="1211425"/>
            <a:chExt cx="531374" cy="109098"/>
          </a:xfrm>
        </p:grpSpPr>
        <p:sp>
          <p:nvSpPr>
            <p:cNvPr id="6" name="Oval 5">
              <a:extLst>
                <a:ext uri="{FF2B5EF4-FFF2-40B4-BE49-F238E27FC236}">
                  <a16:creationId xmlns:a16="http://schemas.microsoft.com/office/drawing/2014/main" id="{E578FE93-AF41-4F5B-AB09-AD9BF23BB47B}"/>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C563F01-B9FB-4B48-B121-899E0034F501}"/>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A3668B1-A940-4FA5-A1C5-E36A9CAD606E}"/>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8483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870" y="642207"/>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774700" y="990952"/>
            <a:ext cx="10787380" cy="523220"/>
          </a:xfrm>
          <a:prstGeom prst="rect">
            <a:avLst/>
          </a:prstGeom>
          <a:noFill/>
        </p:spPr>
        <p:txBody>
          <a:bodyPr wrap="square" lIns="0" tIns="45720" rIns="91440" bIns="45720" rtlCol="0" anchor="t" anchorCtr="0">
            <a:spAutoFit/>
          </a:bodyPr>
          <a:lstStyle/>
          <a:p>
            <a:r>
              <a:rPr lang="en-US" sz="2500" b="1">
                <a:latin typeface="Leelawadee UI"/>
                <a:ea typeface="+mn-lt"/>
                <a:cs typeface="+mn-lt"/>
              </a:rPr>
              <a:t>DCC Employment Program Coordinator </a:t>
            </a:r>
            <a:r>
              <a:rPr lang="en-US" sz="2500" b="1">
                <a:latin typeface="Leelawadee UI"/>
                <a:ea typeface="+mn-lt"/>
                <a:cs typeface="Leelawadee UI"/>
              </a:rPr>
              <a:t>Contact Information</a:t>
            </a:r>
            <a:r>
              <a:rPr lang="en-US" sz="2800" b="1">
                <a:latin typeface="Leelawadee UI"/>
                <a:cs typeface="Leelawadee UI"/>
              </a:rPr>
              <a:t> </a:t>
            </a:r>
            <a:endParaRPr lang="en-US" sz="2800" b="1">
              <a:latin typeface="Leelawadee UI" panose="020B0502040204020203" pitchFamily="34" charset="-34"/>
              <a:cs typeface="Leelawadee UI" panose="020B0502040204020203" pitchFamily="34" charset="-3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774700" y="2036912"/>
            <a:ext cx="10855325" cy="413575"/>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285750" indent="-285750">
              <a:lnSpc>
                <a:spcPct val="113999"/>
              </a:lnSpc>
              <a:spcBef>
                <a:spcPts val="1000"/>
              </a:spcBef>
              <a:buFont typeface="Arial" panose="020B0604020202020204" pitchFamily="34" charset="0"/>
              <a:buChar char="•"/>
            </a:pPr>
            <a:endParaRPr lang="en-US" sz="2000">
              <a:solidFill>
                <a:srgbClr val="404040"/>
              </a:solidFill>
              <a:latin typeface="Segoe UI"/>
              <a:cs typeface="Calibri"/>
            </a:endParaRPr>
          </a:p>
        </p:txBody>
      </p:sp>
      <p:graphicFrame>
        <p:nvGraphicFramePr>
          <p:cNvPr id="5" name="Table 4">
            <a:extLst>
              <a:ext uri="{FF2B5EF4-FFF2-40B4-BE49-F238E27FC236}">
                <a16:creationId xmlns:a16="http://schemas.microsoft.com/office/drawing/2014/main" id="{FC174A26-150E-46BD-8C11-1DDDD25BEE8C}"/>
              </a:ext>
            </a:extLst>
          </p:cNvPr>
          <p:cNvGraphicFramePr>
            <a:graphicFrameLocks noGrp="1"/>
          </p:cNvGraphicFramePr>
          <p:nvPr>
            <p:extLst>
              <p:ext uri="{D42A27DB-BD31-4B8C-83A1-F6EECF244321}">
                <p14:modId xmlns:p14="http://schemas.microsoft.com/office/powerpoint/2010/main" val="2455176207"/>
              </p:ext>
            </p:extLst>
          </p:nvPr>
        </p:nvGraphicFramePr>
        <p:xfrm>
          <a:off x="1040779" y="2053682"/>
          <a:ext cx="9915945" cy="4517990"/>
        </p:xfrm>
        <a:graphic>
          <a:graphicData uri="http://schemas.openxmlformats.org/drawingml/2006/table">
            <a:tbl>
              <a:tblPr firstRow="1" bandRow="1">
                <a:tableStyleId>{5C22544A-7EE6-4342-B048-85BDC9FD1C3A}</a:tableStyleId>
              </a:tblPr>
              <a:tblGrid>
                <a:gridCol w="1196209">
                  <a:extLst>
                    <a:ext uri="{9D8B030D-6E8A-4147-A177-3AD203B41FA5}">
                      <a16:colId xmlns:a16="http://schemas.microsoft.com/office/drawing/2014/main" val="2499758339"/>
                    </a:ext>
                  </a:extLst>
                </a:gridCol>
                <a:gridCol w="1385084">
                  <a:extLst>
                    <a:ext uri="{9D8B030D-6E8A-4147-A177-3AD203B41FA5}">
                      <a16:colId xmlns:a16="http://schemas.microsoft.com/office/drawing/2014/main" val="2750839528"/>
                    </a:ext>
                  </a:extLst>
                </a:gridCol>
                <a:gridCol w="4233952">
                  <a:extLst>
                    <a:ext uri="{9D8B030D-6E8A-4147-A177-3AD203B41FA5}">
                      <a16:colId xmlns:a16="http://schemas.microsoft.com/office/drawing/2014/main" val="1711001119"/>
                    </a:ext>
                  </a:extLst>
                </a:gridCol>
                <a:gridCol w="3100700">
                  <a:extLst>
                    <a:ext uri="{9D8B030D-6E8A-4147-A177-3AD203B41FA5}">
                      <a16:colId xmlns:a16="http://schemas.microsoft.com/office/drawing/2014/main" val="2408610353"/>
                    </a:ext>
                  </a:extLst>
                </a:gridCol>
              </a:tblGrid>
              <a:tr h="265141">
                <a:tc>
                  <a:txBody>
                    <a:bodyPr/>
                    <a:lstStyle/>
                    <a:p>
                      <a:pPr rtl="0" fontAlgn="base"/>
                      <a:r>
                        <a:rPr lang="en-US" sz="1100">
                          <a:effectLst/>
                        </a:rPr>
                        <a:t>Region </a:t>
                      </a:r>
                      <a:endParaRPr lang="en-US">
                        <a:effectLst/>
                      </a:endParaRPr>
                    </a:p>
                  </a:txBody>
                  <a:tcPr/>
                </a:tc>
                <a:tc>
                  <a:txBody>
                    <a:bodyPr/>
                    <a:lstStyle/>
                    <a:p>
                      <a:pPr rtl="0" fontAlgn="base"/>
                      <a:r>
                        <a:rPr lang="en-US" sz="1100">
                          <a:effectLst/>
                        </a:rPr>
                        <a:t>Name </a:t>
                      </a:r>
                      <a:endParaRPr lang="en-US">
                        <a:effectLst/>
                      </a:endParaRPr>
                    </a:p>
                  </a:txBody>
                  <a:tcPr/>
                </a:tc>
                <a:tc>
                  <a:txBody>
                    <a:bodyPr/>
                    <a:lstStyle/>
                    <a:p>
                      <a:pPr rtl="0" fontAlgn="base"/>
                      <a:r>
                        <a:rPr lang="en-US" sz="1100">
                          <a:effectLst/>
                        </a:rPr>
                        <a:t>Counties Served</a:t>
                      </a:r>
                      <a:endParaRPr lang="en-US">
                        <a:effectLst/>
                      </a:endParaRPr>
                    </a:p>
                  </a:txBody>
                  <a:tcPr/>
                </a:tc>
                <a:tc>
                  <a:txBody>
                    <a:bodyPr/>
                    <a:lstStyle/>
                    <a:p>
                      <a:pPr rtl="0" fontAlgn="base"/>
                      <a:r>
                        <a:rPr lang="en-US" sz="1100">
                          <a:effectLst/>
                        </a:rPr>
                        <a:t>Contact Information </a:t>
                      </a:r>
                      <a:endParaRPr lang="en-US">
                        <a:effectLst/>
                      </a:endParaRPr>
                    </a:p>
                  </a:txBody>
                  <a:tcPr/>
                </a:tc>
                <a:extLst>
                  <a:ext uri="{0D108BD9-81ED-4DB2-BD59-A6C34878D82A}">
                    <a16:rowId xmlns:a16="http://schemas.microsoft.com/office/drawing/2014/main" val="3395245146"/>
                  </a:ext>
                </a:extLst>
              </a:tr>
              <a:tr h="403013">
                <a:tc>
                  <a:txBody>
                    <a:bodyPr/>
                    <a:lstStyle/>
                    <a:p>
                      <a:pPr rtl="0" fontAlgn="base"/>
                      <a:r>
                        <a:rPr lang="en-US" sz="1000">
                          <a:effectLst/>
                        </a:rPr>
                        <a:t>Region 1 </a:t>
                      </a:r>
                      <a:endParaRPr lang="en-US">
                        <a:effectLst/>
                      </a:endParaRPr>
                    </a:p>
                  </a:txBody>
                  <a:tcPr/>
                </a:tc>
                <a:tc>
                  <a:txBody>
                    <a:bodyPr/>
                    <a:lstStyle/>
                    <a:p>
                      <a:pPr rtl="0" fontAlgn="base"/>
                      <a:r>
                        <a:rPr lang="en-US" sz="1000">
                          <a:effectLst/>
                        </a:rPr>
                        <a:t>Carly </a:t>
                      </a:r>
                      <a:r>
                        <a:rPr lang="en-US" sz="1000" err="1">
                          <a:effectLst/>
                        </a:rPr>
                        <a:t>Huag</a:t>
                      </a:r>
                      <a:r>
                        <a:rPr lang="en-US" sz="1000">
                          <a:effectLst/>
                        </a:rPr>
                        <a:t> </a:t>
                      </a:r>
                      <a:endParaRPr lang="en-US">
                        <a:effectLst/>
                      </a:endParaRPr>
                    </a:p>
                  </a:txBody>
                  <a:tcPr/>
                </a:tc>
                <a:tc>
                  <a:txBody>
                    <a:bodyPr/>
                    <a:lstStyle/>
                    <a:p>
                      <a:pPr rtl="0" fontAlgn="base"/>
                      <a:r>
                        <a:rPr lang="en-US" sz="1000">
                          <a:effectLst/>
                        </a:rPr>
                        <a:t>Dane, Dodge, Grant, Green, Iowa, Jefferson, Lafayette, Rock </a:t>
                      </a:r>
                      <a:endParaRPr lang="en-US">
                        <a:effectLst/>
                      </a:endParaRPr>
                    </a:p>
                  </a:txBody>
                  <a:tcPr/>
                </a:tc>
                <a:tc>
                  <a:txBody>
                    <a:bodyPr/>
                    <a:lstStyle/>
                    <a:p>
                      <a:pPr rtl="0" fontAlgn="base"/>
                      <a:r>
                        <a:rPr lang="en-US" sz="1000">
                          <a:effectLst/>
                        </a:rPr>
                        <a:t>Carly.Haug@wisconsin.gov </a:t>
                      </a:r>
                      <a:endParaRPr lang="en-US">
                        <a:effectLst/>
                      </a:endParaRPr>
                    </a:p>
                  </a:txBody>
                  <a:tcPr/>
                </a:tc>
                <a:extLst>
                  <a:ext uri="{0D108BD9-81ED-4DB2-BD59-A6C34878D82A}">
                    <a16:rowId xmlns:a16="http://schemas.microsoft.com/office/drawing/2014/main" val="2182997058"/>
                  </a:ext>
                </a:extLst>
              </a:tr>
              <a:tr h="413618">
                <a:tc>
                  <a:txBody>
                    <a:bodyPr/>
                    <a:lstStyle/>
                    <a:p>
                      <a:pPr rtl="0" fontAlgn="base"/>
                      <a:r>
                        <a:rPr lang="en-US" sz="1000">
                          <a:effectLst/>
                        </a:rPr>
                        <a:t>Region 2 </a:t>
                      </a:r>
                      <a:endParaRPr lang="en-US">
                        <a:effectLst/>
                      </a:endParaRPr>
                    </a:p>
                  </a:txBody>
                  <a:tcPr/>
                </a:tc>
                <a:tc>
                  <a:txBody>
                    <a:bodyPr/>
                    <a:lstStyle/>
                    <a:p>
                      <a:pPr rtl="0" fontAlgn="base"/>
                      <a:r>
                        <a:rPr lang="en-US" sz="1000" dirty="0">
                          <a:effectLst/>
                        </a:rPr>
                        <a:t>Tom </a:t>
                      </a:r>
                      <a:r>
                        <a:rPr lang="en-US" sz="1000" dirty="0" err="1">
                          <a:effectLst/>
                        </a:rPr>
                        <a:t>Durgom</a:t>
                      </a:r>
                      <a:r>
                        <a:rPr lang="en-US" sz="1000" dirty="0">
                          <a:effectLst/>
                        </a:rPr>
                        <a:t> </a:t>
                      </a:r>
                      <a:endParaRPr lang="en-US" dirty="0">
                        <a:effectLst/>
                      </a:endParaRPr>
                    </a:p>
                  </a:txBody>
                  <a:tcPr/>
                </a:tc>
                <a:tc>
                  <a:txBody>
                    <a:bodyPr/>
                    <a:lstStyle/>
                    <a:p>
                      <a:pPr rtl="0" fontAlgn="base"/>
                      <a:r>
                        <a:rPr lang="en-US" sz="1000">
                          <a:effectLst/>
                        </a:rPr>
                        <a:t>Kenosha, Racine, Walworth </a:t>
                      </a:r>
                      <a:endParaRPr lang="en-US">
                        <a:effectLst/>
                      </a:endParaRPr>
                    </a:p>
                  </a:txBody>
                  <a:tcPr/>
                </a:tc>
                <a:tc>
                  <a:txBody>
                    <a:bodyPr/>
                    <a:lstStyle/>
                    <a:p>
                      <a:pPr rtl="0" fontAlgn="base"/>
                      <a:r>
                        <a:rPr lang="en-US" sz="1000">
                          <a:effectLst/>
                        </a:rPr>
                        <a:t>Richard.Durgom@wisconsin.gov </a:t>
                      </a:r>
                      <a:endParaRPr lang="en-US">
                        <a:effectLst/>
                      </a:endParaRPr>
                    </a:p>
                  </a:txBody>
                  <a:tcPr/>
                </a:tc>
                <a:extLst>
                  <a:ext uri="{0D108BD9-81ED-4DB2-BD59-A6C34878D82A}">
                    <a16:rowId xmlns:a16="http://schemas.microsoft.com/office/drawing/2014/main" val="646328250"/>
                  </a:ext>
                </a:extLst>
              </a:tr>
              <a:tr h="413618">
                <a:tc>
                  <a:txBody>
                    <a:bodyPr/>
                    <a:lstStyle/>
                    <a:p>
                      <a:pPr rtl="0" fontAlgn="base"/>
                      <a:r>
                        <a:rPr lang="en-US" sz="1000">
                          <a:effectLst/>
                        </a:rPr>
                        <a:t>Region 3 </a:t>
                      </a:r>
                      <a:endParaRPr lang="en-US">
                        <a:effectLst/>
                      </a:endParaRPr>
                    </a:p>
                  </a:txBody>
                  <a:tcPr/>
                </a:tc>
                <a:tc>
                  <a:txBody>
                    <a:bodyPr/>
                    <a:lstStyle/>
                    <a:p>
                      <a:pPr rtl="0" fontAlgn="base"/>
                      <a:r>
                        <a:rPr lang="en-US" sz="1000">
                          <a:effectLst/>
                        </a:rPr>
                        <a:t>Jessica Goodwin </a:t>
                      </a:r>
                      <a:endParaRPr lang="en-US">
                        <a:effectLst/>
                      </a:endParaRPr>
                    </a:p>
                  </a:txBody>
                  <a:tcPr/>
                </a:tc>
                <a:tc>
                  <a:txBody>
                    <a:bodyPr/>
                    <a:lstStyle/>
                    <a:p>
                      <a:pPr rtl="0" fontAlgn="base"/>
                      <a:r>
                        <a:rPr lang="en-US" sz="1000">
                          <a:effectLst/>
                        </a:rPr>
                        <a:t>Milwaukee </a:t>
                      </a:r>
                      <a:endParaRPr lang="en-US">
                        <a:effectLst/>
                      </a:endParaRPr>
                    </a:p>
                  </a:txBody>
                  <a:tcPr/>
                </a:tc>
                <a:tc>
                  <a:txBody>
                    <a:bodyPr/>
                    <a:lstStyle/>
                    <a:p>
                      <a:pPr rtl="0" fontAlgn="base"/>
                      <a:r>
                        <a:rPr lang="en-US" sz="1000">
                          <a:effectLst/>
                        </a:rPr>
                        <a:t>JessiaM.Goodwin@wisconsin.gov </a:t>
                      </a:r>
                      <a:endParaRPr lang="en-US">
                        <a:effectLst/>
                      </a:endParaRPr>
                    </a:p>
                  </a:txBody>
                  <a:tcPr/>
                </a:tc>
                <a:extLst>
                  <a:ext uri="{0D108BD9-81ED-4DB2-BD59-A6C34878D82A}">
                    <a16:rowId xmlns:a16="http://schemas.microsoft.com/office/drawing/2014/main" val="826726447"/>
                  </a:ext>
                </a:extLst>
              </a:tr>
              <a:tr h="413618">
                <a:tc>
                  <a:txBody>
                    <a:bodyPr/>
                    <a:lstStyle/>
                    <a:p>
                      <a:pPr rtl="0" fontAlgn="base"/>
                      <a:r>
                        <a:rPr lang="en-US" sz="1000">
                          <a:effectLst/>
                        </a:rPr>
                        <a:t>Region 4 </a:t>
                      </a:r>
                      <a:endParaRPr lang="en-US">
                        <a:effectLst/>
                      </a:endParaRPr>
                    </a:p>
                  </a:txBody>
                  <a:tcPr/>
                </a:tc>
                <a:tc>
                  <a:txBody>
                    <a:bodyPr/>
                    <a:lstStyle/>
                    <a:p>
                      <a:pPr rtl="0" fontAlgn="base"/>
                      <a:r>
                        <a:rPr lang="en-US" sz="1000">
                          <a:effectLst/>
                        </a:rPr>
                        <a:t>Rodney Owens </a:t>
                      </a:r>
                      <a:endParaRPr lang="en-US">
                        <a:effectLst/>
                      </a:endParaRPr>
                    </a:p>
                  </a:txBody>
                  <a:tcPr/>
                </a:tc>
                <a:tc>
                  <a:txBody>
                    <a:bodyPr/>
                    <a:lstStyle/>
                    <a:p>
                      <a:pPr rtl="0" fontAlgn="base"/>
                      <a:r>
                        <a:rPr lang="en-US" sz="1000">
                          <a:effectLst/>
                        </a:rPr>
                        <a:t>Brown, Calumet, Door, Kewaunee, Outagamie, Winnebago </a:t>
                      </a:r>
                      <a:endParaRPr lang="en-US">
                        <a:effectLst/>
                      </a:endParaRPr>
                    </a:p>
                  </a:txBody>
                  <a:tcPr/>
                </a:tc>
                <a:tc>
                  <a:txBody>
                    <a:bodyPr/>
                    <a:lstStyle/>
                    <a:p>
                      <a:pPr rtl="0" fontAlgn="base"/>
                      <a:r>
                        <a:rPr lang="en-US" sz="1000">
                          <a:effectLst/>
                        </a:rPr>
                        <a:t>Rodney.Owens@wisconsin.gov </a:t>
                      </a:r>
                      <a:endParaRPr lang="en-US">
                        <a:effectLst/>
                      </a:endParaRPr>
                    </a:p>
                  </a:txBody>
                  <a:tcPr/>
                </a:tc>
                <a:extLst>
                  <a:ext uri="{0D108BD9-81ED-4DB2-BD59-A6C34878D82A}">
                    <a16:rowId xmlns:a16="http://schemas.microsoft.com/office/drawing/2014/main" val="4067446560"/>
                  </a:ext>
                </a:extLst>
              </a:tr>
              <a:tr h="731788">
                <a:tc>
                  <a:txBody>
                    <a:bodyPr/>
                    <a:lstStyle/>
                    <a:p>
                      <a:pPr rtl="0" fontAlgn="base"/>
                      <a:r>
                        <a:rPr lang="en-US" sz="1000">
                          <a:effectLst/>
                        </a:rPr>
                        <a:t>Region 5 </a:t>
                      </a:r>
                      <a:endParaRPr lang="en-US">
                        <a:effectLst/>
                      </a:endParaRPr>
                    </a:p>
                  </a:txBody>
                  <a:tcPr/>
                </a:tc>
                <a:tc>
                  <a:txBody>
                    <a:bodyPr/>
                    <a:lstStyle/>
                    <a:p>
                      <a:pPr rtl="0" fontAlgn="base"/>
                      <a:r>
                        <a:rPr lang="en-US" sz="1000">
                          <a:effectLst/>
                        </a:rPr>
                        <a:t>Andrew Nicolet </a:t>
                      </a:r>
                      <a:endParaRPr lang="en-US">
                        <a:effectLst/>
                      </a:endParaRPr>
                    </a:p>
                  </a:txBody>
                  <a:tcPr/>
                </a:tc>
                <a:tc>
                  <a:txBody>
                    <a:bodyPr/>
                    <a:lstStyle/>
                    <a:p>
                      <a:pPr rtl="0" fontAlgn="base"/>
                      <a:r>
                        <a:rPr lang="en-US" sz="1000">
                          <a:effectLst/>
                        </a:rPr>
                        <a:t>Barron, Burnett, Buffalo, Chippewa Falls, Clark, Douglas, Dunn, </a:t>
                      </a:r>
                      <a:r>
                        <a:rPr lang="en-US" sz="1000" err="1">
                          <a:effectLst/>
                        </a:rPr>
                        <a:t>Eau</a:t>
                      </a:r>
                      <a:r>
                        <a:rPr lang="en-US" sz="1000">
                          <a:effectLst/>
                        </a:rPr>
                        <a:t> Claire, Jackson, Pepin, Pierce, Polk, Rusk, St. Croix, Trempealeau, Washburn </a:t>
                      </a:r>
                      <a:endParaRPr lang="en-US">
                        <a:effectLst/>
                      </a:endParaRPr>
                    </a:p>
                  </a:txBody>
                  <a:tcPr/>
                </a:tc>
                <a:tc>
                  <a:txBody>
                    <a:bodyPr/>
                    <a:lstStyle/>
                    <a:p>
                      <a:pPr rtl="0" fontAlgn="base"/>
                      <a:r>
                        <a:rPr lang="en-US" sz="1000">
                          <a:effectLst/>
                        </a:rPr>
                        <a:t>Andrew.Nicolet@wisconsin.gov </a:t>
                      </a:r>
                      <a:endParaRPr lang="en-US">
                        <a:effectLst/>
                      </a:endParaRPr>
                    </a:p>
                  </a:txBody>
                  <a:tcPr/>
                </a:tc>
                <a:extLst>
                  <a:ext uri="{0D108BD9-81ED-4DB2-BD59-A6C34878D82A}">
                    <a16:rowId xmlns:a16="http://schemas.microsoft.com/office/drawing/2014/main" val="2819979988"/>
                  </a:ext>
                </a:extLst>
              </a:tr>
              <a:tr h="731788">
                <a:tc>
                  <a:txBody>
                    <a:bodyPr/>
                    <a:lstStyle/>
                    <a:p>
                      <a:pPr rtl="0" fontAlgn="base"/>
                      <a:r>
                        <a:rPr lang="en-US" sz="1000">
                          <a:effectLst/>
                        </a:rPr>
                        <a:t>Region 6 </a:t>
                      </a:r>
                      <a:endParaRPr lang="en-US">
                        <a:effectLst/>
                      </a:endParaRPr>
                    </a:p>
                  </a:txBody>
                  <a:tcPr/>
                </a:tc>
                <a:tc>
                  <a:txBody>
                    <a:bodyPr/>
                    <a:lstStyle/>
                    <a:p>
                      <a:pPr rtl="0" fontAlgn="base"/>
                      <a:r>
                        <a:rPr lang="en-US" sz="1000">
                          <a:effectLst/>
                        </a:rPr>
                        <a:t>Jon Hanson </a:t>
                      </a:r>
                      <a:endParaRPr lang="en-US">
                        <a:effectLst/>
                      </a:endParaRPr>
                    </a:p>
                  </a:txBody>
                  <a:tcPr/>
                </a:tc>
                <a:tc>
                  <a:txBody>
                    <a:bodyPr/>
                    <a:lstStyle/>
                    <a:p>
                      <a:pPr rtl="0" fontAlgn="base"/>
                      <a:r>
                        <a:rPr lang="en-US" sz="1000">
                          <a:effectLst/>
                        </a:rPr>
                        <a:t>Ashland, Bayfield, Florence, Forest, Iron, Langlade, Lincoln, Marathon, Marinette, Menominee, Oconto, Oneida, Price, Shawano, Sawyer, Taylor, Vilas </a:t>
                      </a:r>
                      <a:endParaRPr lang="en-US">
                        <a:effectLst/>
                      </a:endParaRPr>
                    </a:p>
                  </a:txBody>
                  <a:tcPr/>
                </a:tc>
                <a:tc>
                  <a:txBody>
                    <a:bodyPr/>
                    <a:lstStyle/>
                    <a:p>
                      <a:pPr rtl="0" fontAlgn="base"/>
                      <a:r>
                        <a:rPr lang="en-US" sz="1000">
                          <a:effectLst/>
                        </a:rPr>
                        <a:t>Jon.Hanson@wisconsin.gov </a:t>
                      </a:r>
                      <a:endParaRPr lang="en-US">
                        <a:effectLst/>
                      </a:endParaRPr>
                    </a:p>
                  </a:txBody>
                  <a:tcPr/>
                </a:tc>
                <a:extLst>
                  <a:ext uri="{0D108BD9-81ED-4DB2-BD59-A6C34878D82A}">
                    <a16:rowId xmlns:a16="http://schemas.microsoft.com/office/drawing/2014/main" val="35376173"/>
                  </a:ext>
                </a:extLst>
              </a:tr>
              <a:tr h="413618">
                <a:tc>
                  <a:txBody>
                    <a:bodyPr/>
                    <a:lstStyle/>
                    <a:p>
                      <a:pPr rtl="0" fontAlgn="base"/>
                      <a:r>
                        <a:rPr lang="en-US" sz="1000">
                          <a:effectLst/>
                        </a:rPr>
                        <a:t>Region 7 </a:t>
                      </a:r>
                      <a:endParaRPr lang="en-US">
                        <a:effectLst/>
                      </a:endParaRPr>
                    </a:p>
                  </a:txBody>
                  <a:tcPr/>
                </a:tc>
                <a:tc>
                  <a:txBody>
                    <a:bodyPr/>
                    <a:lstStyle/>
                    <a:p>
                      <a:pPr rtl="0" fontAlgn="base"/>
                      <a:r>
                        <a:rPr lang="en-US" sz="1000">
                          <a:effectLst/>
                        </a:rPr>
                        <a:t>John Schild </a:t>
                      </a:r>
                      <a:endParaRPr lang="en-US">
                        <a:effectLst/>
                      </a:endParaRPr>
                    </a:p>
                  </a:txBody>
                  <a:tcPr/>
                </a:tc>
                <a:tc>
                  <a:txBody>
                    <a:bodyPr/>
                    <a:lstStyle/>
                    <a:p>
                      <a:pPr rtl="0" fontAlgn="base"/>
                      <a:r>
                        <a:rPr lang="en-US" sz="1000">
                          <a:effectLst/>
                        </a:rPr>
                        <a:t>Fond du Lac, Manitowoc, Ozaukee, Sheboygan, Washington, Waukesha </a:t>
                      </a:r>
                      <a:endParaRPr lang="en-US">
                        <a:effectLst/>
                      </a:endParaRPr>
                    </a:p>
                  </a:txBody>
                  <a:tcPr/>
                </a:tc>
                <a:tc>
                  <a:txBody>
                    <a:bodyPr/>
                    <a:lstStyle/>
                    <a:p>
                      <a:pPr rtl="0" fontAlgn="base"/>
                      <a:r>
                        <a:rPr lang="en-US" sz="1000">
                          <a:effectLst/>
                        </a:rPr>
                        <a:t>JohnB.Schild@wisconsin.gov </a:t>
                      </a:r>
                      <a:endParaRPr lang="en-US">
                        <a:effectLst/>
                      </a:endParaRPr>
                    </a:p>
                  </a:txBody>
                  <a:tcPr/>
                </a:tc>
                <a:extLst>
                  <a:ext uri="{0D108BD9-81ED-4DB2-BD59-A6C34878D82A}">
                    <a16:rowId xmlns:a16="http://schemas.microsoft.com/office/drawing/2014/main" val="3532127925"/>
                  </a:ext>
                </a:extLst>
              </a:tr>
              <a:tr h="731788">
                <a:tc>
                  <a:txBody>
                    <a:bodyPr/>
                    <a:lstStyle/>
                    <a:p>
                      <a:pPr rtl="0" fontAlgn="base"/>
                      <a:r>
                        <a:rPr lang="en-US" sz="1000">
                          <a:effectLst/>
                        </a:rPr>
                        <a:t>Region 8 </a:t>
                      </a:r>
                      <a:endParaRPr lang="en-US">
                        <a:effectLst/>
                      </a:endParaRPr>
                    </a:p>
                  </a:txBody>
                  <a:tcPr/>
                </a:tc>
                <a:tc>
                  <a:txBody>
                    <a:bodyPr/>
                    <a:lstStyle/>
                    <a:p>
                      <a:pPr rtl="0" fontAlgn="base"/>
                      <a:r>
                        <a:rPr lang="en-US" sz="1000">
                          <a:effectLst/>
                        </a:rPr>
                        <a:t>Sara Hohenstein </a:t>
                      </a:r>
                      <a:endParaRPr lang="en-US">
                        <a:effectLst/>
                      </a:endParaRPr>
                    </a:p>
                  </a:txBody>
                  <a:tcPr/>
                </a:tc>
                <a:tc>
                  <a:txBody>
                    <a:bodyPr/>
                    <a:lstStyle/>
                    <a:p>
                      <a:pPr rtl="0" fontAlgn="base"/>
                      <a:r>
                        <a:rPr lang="en-US" sz="1000">
                          <a:effectLst/>
                        </a:rPr>
                        <a:t>Adams, Columbia, Crawford, Green Lake, Juneau, La Crosse, Marquette, Monroe, Portage, Richland, Sauk, Vernon, Waushara, Wood </a:t>
                      </a:r>
                      <a:endParaRPr lang="en-US">
                        <a:effectLst/>
                      </a:endParaRPr>
                    </a:p>
                  </a:txBody>
                  <a:tcPr/>
                </a:tc>
                <a:tc>
                  <a:txBody>
                    <a:bodyPr/>
                    <a:lstStyle/>
                    <a:p>
                      <a:pPr rtl="0" fontAlgn="base"/>
                      <a:r>
                        <a:rPr lang="en-US" sz="1000" dirty="0">
                          <a:effectLst/>
                        </a:rPr>
                        <a:t>Sara.Hohenstein@wisconsin.gov </a:t>
                      </a:r>
                      <a:endParaRPr lang="en-US" dirty="0">
                        <a:effectLst/>
                      </a:endParaRPr>
                    </a:p>
                  </a:txBody>
                  <a:tcPr/>
                </a:tc>
                <a:extLst>
                  <a:ext uri="{0D108BD9-81ED-4DB2-BD59-A6C34878D82A}">
                    <a16:rowId xmlns:a16="http://schemas.microsoft.com/office/drawing/2014/main" val="2698697031"/>
                  </a:ext>
                </a:extLst>
              </a:tr>
            </a:tbl>
          </a:graphicData>
        </a:graphic>
      </p:graphicFrame>
    </p:spTree>
    <p:extLst>
      <p:ext uri="{BB962C8B-B14F-4D97-AF65-F5344CB8AC3E}">
        <p14:creationId xmlns:p14="http://schemas.microsoft.com/office/powerpoint/2010/main" val="804691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870" y="642207"/>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774700" y="990952"/>
            <a:ext cx="10787380" cy="707886"/>
          </a:xfrm>
          <a:prstGeom prst="rect">
            <a:avLst/>
          </a:prstGeom>
          <a:noFill/>
        </p:spPr>
        <p:txBody>
          <a:bodyPr wrap="square" lIns="0" tIns="45720" rIns="91440" bIns="45720" rtlCol="0" anchor="t" anchorCtr="0">
            <a:spAutoFit/>
          </a:bodyPr>
          <a:lstStyle/>
          <a:p>
            <a:r>
              <a:rPr lang="en-US" sz="4000" b="1">
                <a:solidFill>
                  <a:schemeClr val="tx1">
                    <a:lumMod val="75000"/>
                    <a:lumOff val="25000"/>
                  </a:schemeClr>
                </a:solidFill>
                <a:latin typeface="Leelawadee UI"/>
                <a:cs typeface="Leelawadee UI"/>
              </a:rPr>
              <a:t>DCC Contracted Services </a:t>
            </a:r>
            <a:endParaRPr lang="en-US" sz="40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774700" y="2036912"/>
            <a:ext cx="10855325" cy="4079963"/>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457200" indent="-457200">
              <a:lnSpc>
                <a:spcPct val="113999"/>
              </a:lnSpc>
              <a:spcBef>
                <a:spcPts val="1000"/>
              </a:spcBef>
              <a:buClr>
                <a:srgbClr val="DFB160"/>
              </a:buClr>
              <a:buFont typeface="Arial" panose="020B0604020202020204" pitchFamily="34" charset="0"/>
              <a:buChar char="•"/>
            </a:pPr>
            <a:r>
              <a:rPr lang="en-US" sz="2800" dirty="0">
                <a:latin typeface="+mn-lt"/>
                <a:cs typeface="Calibri"/>
              </a:rPr>
              <a:t>Agreements in place with Technical Colleges throughout Wisconsin</a:t>
            </a:r>
            <a:endParaRPr lang="en-US" sz="2800" dirty="0">
              <a:latin typeface="Segoe UI"/>
              <a:cs typeface="Segoe UI"/>
            </a:endParaRPr>
          </a:p>
          <a:p>
            <a:pPr marL="457200" indent="-457200">
              <a:lnSpc>
                <a:spcPct val="113999"/>
              </a:lnSpc>
              <a:spcBef>
                <a:spcPts val="1000"/>
              </a:spcBef>
              <a:buClr>
                <a:srgbClr val="DFB160"/>
              </a:buClr>
              <a:buFont typeface="Arial" panose="020B0604020202020204" pitchFamily="34" charset="0"/>
              <a:buChar char="•"/>
            </a:pPr>
            <a:r>
              <a:rPr lang="en-US" sz="2800" dirty="0">
                <a:latin typeface="+mn-lt"/>
                <a:cs typeface="Calibri"/>
              </a:rPr>
              <a:t>Outpatient Services for Vocational and Work-Related Services</a:t>
            </a:r>
            <a:endParaRPr lang="en-US" sz="2800" dirty="0">
              <a:latin typeface="Segoe UI"/>
              <a:cs typeface="Segoe UI"/>
            </a:endParaRPr>
          </a:p>
          <a:p>
            <a:pPr marL="457200" indent="-457200">
              <a:lnSpc>
                <a:spcPct val="113999"/>
              </a:lnSpc>
              <a:spcBef>
                <a:spcPts val="1000"/>
              </a:spcBef>
              <a:buClr>
                <a:srgbClr val="DFB160"/>
              </a:buClr>
              <a:buFont typeface="Arial" panose="020B0604020202020204" pitchFamily="34" charset="0"/>
              <a:buChar char="•"/>
            </a:pPr>
            <a:r>
              <a:rPr lang="en-US" sz="2800" dirty="0">
                <a:latin typeface="+mn-lt"/>
                <a:cs typeface="Calibri"/>
              </a:rPr>
              <a:t>Partnerships with Department of Workforce Development</a:t>
            </a:r>
            <a:endParaRPr lang="en-US" sz="2800" dirty="0">
              <a:latin typeface="Segoe UI"/>
              <a:cs typeface="Segoe UI"/>
            </a:endParaRPr>
          </a:p>
          <a:p>
            <a:pPr marL="457200" indent="-457200">
              <a:lnSpc>
                <a:spcPct val="113999"/>
              </a:lnSpc>
              <a:spcBef>
                <a:spcPts val="1000"/>
              </a:spcBef>
              <a:buClr>
                <a:srgbClr val="DFB160"/>
              </a:buClr>
              <a:buFont typeface="Arial" panose="020B0604020202020204" pitchFamily="34" charset="0"/>
              <a:buChar char="•"/>
            </a:pPr>
            <a:r>
              <a:rPr lang="en-US" sz="2800" dirty="0">
                <a:latin typeface="+mn-lt"/>
                <a:cs typeface="Calibri"/>
              </a:rPr>
              <a:t>Community Based-Residential Services Program</a:t>
            </a:r>
            <a:endParaRPr lang="en-US" sz="2800" dirty="0">
              <a:latin typeface="Segoe UI"/>
              <a:cs typeface="Segoe UI"/>
            </a:endParaRPr>
          </a:p>
          <a:p>
            <a:pPr marL="914400" lvl="1" indent="-457200">
              <a:lnSpc>
                <a:spcPct val="113999"/>
              </a:lnSpc>
              <a:spcBef>
                <a:spcPts val="500"/>
              </a:spcBef>
              <a:buClr>
                <a:srgbClr val="DFB160"/>
              </a:buClr>
              <a:buFont typeface="Arial" panose="020B0604020202020204" pitchFamily="34" charset="0"/>
              <a:buChar char="•"/>
            </a:pPr>
            <a:r>
              <a:rPr lang="en-US" sz="2800" dirty="0">
                <a:cs typeface="Calibri"/>
              </a:rPr>
              <a:t>Criminogenic Needs</a:t>
            </a:r>
            <a:endParaRPr lang="en-US" sz="2800" dirty="0">
              <a:latin typeface="Segoe UI"/>
              <a:cs typeface="Segoe UI"/>
            </a:endParaRPr>
          </a:p>
          <a:p>
            <a:pPr marL="914400" lvl="1" indent="-457200">
              <a:lnSpc>
                <a:spcPct val="113999"/>
              </a:lnSpc>
              <a:spcBef>
                <a:spcPts val="500"/>
              </a:spcBef>
              <a:buClr>
                <a:srgbClr val="DFB160"/>
              </a:buClr>
              <a:buFont typeface="Arial" panose="020B0604020202020204" pitchFamily="34" charset="0"/>
              <a:buChar char="•"/>
            </a:pPr>
            <a:r>
              <a:rPr lang="en-US" sz="2800" dirty="0">
                <a:cs typeface="Calibri"/>
              </a:rPr>
              <a:t>Employment Readiness Skills</a:t>
            </a:r>
            <a:endParaRPr lang="en-US" sz="2800" dirty="0">
              <a:latin typeface="Segoe UI"/>
              <a:cs typeface="Segoe UI"/>
            </a:endParaRPr>
          </a:p>
          <a:p>
            <a:pPr marL="914400" lvl="1" indent="-457200">
              <a:lnSpc>
                <a:spcPct val="113999"/>
              </a:lnSpc>
              <a:spcBef>
                <a:spcPts val="500"/>
              </a:spcBef>
              <a:buClr>
                <a:srgbClr val="DFB160"/>
              </a:buClr>
              <a:buFont typeface="Arial" panose="020B0604020202020204" pitchFamily="34" charset="0"/>
              <a:buChar char="•"/>
            </a:pPr>
            <a:r>
              <a:rPr lang="en-US" sz="2800" dirty="0">
                <a:cs typeface="Calibri"/>
              </a:rPr>
              <a:t>Other skills to help sustain employment long-term</a:t>
            </a:r>
            <a:r>
              <a:rPr lang="en-US" sz="2800" dirty="0">
                <a:latin typeface="+mn-lt"/>
                <a:cs typeface="Segoe UI"/>
              </a:rPr>
              <a:t> </a:t>
            </a:r>
          </a:p>
        </p:txBody>
      </p:sp>
    </p:spTree>
    <p:extLst>
      <p:ext uri="{BB962C8B-B14F-4D97-AF65-F5344CB8AC3E}">
        <p14:creationId xmlns:p14="http://schemas.microsoft.com/office/powerpoint/2010/main" val="1012592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870" y="642207"/>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774700" y="990952"/>
            <a:ext cx="10787380" cy="707886"/>
          </a:xfrm>
          <a:prstGeom prst="rect">
            <a:avLst/>
          </a:prstGeom>
          <a:noFill/>
        </p:spPr>
        <p:txBody>
          <a:bodyPr wrap="square" lIns="0" rtlCol="0" anchor="t" anchorCtr="0">
            <a:spAutoFit/>
          </a:bodyPr>
          <a:lstStyle/>
          <a:p>
            <a:r>
              <a:rPr lang="en-US" sz="4000" b="1">
                <a:solidFill>
                  <a:schemeClr val="tx1">
                    <a:lumMod val="75000"/>
                    <a:lumOff val="25000"/>
                  </a:schemeClr>
                </a:solidFill>
                <a:latin typeface="Leelawadee UI" panose="020B0502040204020203" pitchFamily="34" charset="-34"/>
                <a:cs typeface="Leelawadee UI" panose="020B0502040204020203" pitchFamily="34" charset="-34"/>
              </a:rPr>
              <a:t>Live Q+A Session</a:t>
            </a:r>
          </a:p>
        </p:txBody>
      </p:sp>
      <p:sp>
        <p:nvSpPr>
          <p:cNvPr id="11" name="TextBox 10">
            <a:extLst>
              <a:ext uri="{FF2B5EF4-FFF2-40B4-BE49-F238E27FC236}">
                <a16:creationId xmlns:a16="http://schemas.microsoft.com/office/drawing/2014/main" id="{CC4C4939-7586-43D3-A9FD-6FA71743F639}"/>
              </a:ext>
            </a:extLst>
          </p:cNvPr>
          <p:cNvSpPr txBox="1"/>
          <p:nvPr/>
        </p:nvSpPr>
        <p:spPr>
          <a:xfrm>
            <a:off x="774700" y="2548254"/>
            <a:ext cx="10855325" cy="3262432"/>
          </a:xfrm>
          <a:prstGeom prst="rect">
            <a:avLst/>
          </a:prstGeom>
          <a:noFill/>
        </p:spPr>
        <p:txBody>
          <a:bodyPr wrap="square" lIns="0" rtlCol="0">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285750" lvl="0" indent="-285750">
              <a:lnSpc>
                <a:spcPct val="100000"/>
              </a:lnSpc>
              <a:spcAft>
                <a:spcPts val="300"/>
              </a:spcAft>
              <a:buClr>
                <a:srgbClr val="DFB160"/>
              </a:buClr>
              <a:buFont typeface="Arial" panose="020B0604020202020204" pitchFamily="34" charset="0"/>
              <a:buChar char="•"/>
            </a:pPr>
            <a:r>
              <a:rPr lang="en-US" sz="2800" dirty="0">
                <a:solidFill>
                  <a:schemeClr val="tx1"/>
                </a:solidFill>
                <a:latin typeface="+mn-lt"/>
              </a:rPr>
              <a:t>We want to help answer your questions!</a:t>
            </a:r>
          </a:p>
          <a:p>
            <a:pPr marL="285750" lvl="0" indent="-285750">
              <a:lnSpc>
                <a:spcPct val="100000"/>
              </a:lnSpc>
              <a:spcAft>
                <a:spcPts val="300"/>
              </a:spcAft>
              <a:buClr>
                <a:srgbClr val="DFB160"/>
              </a:buClr>
              <a:buFont typeface="Arial" panose="020B0604020202020204" pitchFamily="34" charset="0"/>
              <a:buChar char="•"/>
            </a:pPr>
            <a:endParaRPr lang="en-US" sz="2800" dirty="0">
              <a:solidFill>
                <a:schemeClr val="tx1"/>
              </a:solidFill>
              <a:latin typeface="+mn-lt"/>
            </a:endParaRPr>
          </a:p>
          <a:p>
            <a:pPr marL="285750" lvl="0" indent="-285750">
              <a:lnSpc>
                <a:spcPct val="100000"/>
              </a:lnSpc>
              <a:spcAft>
                <a:spcPts val="300"/>
              </a:spcAft>
              <a:buClr>
                <a:srgbClr val="DFB160"/>
              </a:buClr>
              <a:buFont typeface="Arial" panose="020B0604020202020204" pitchFamily="34" charset="0"/>
              <a:buChar char="•"/>
            </a:pPr>
            <a:r>
              <a:rPr lang="en-US" sz="2800" dirty="0">
                <a:solidFill>
                  <a:schemeClr val="tx1"/>
                </a:solidFill>
                <a:latin typeface="+mn-lt"/>
              </a:rPr>
              <a:t>Submit any last-minute questions using the Q&amp;A feature near the bottom of your screen</a:t>
            </a:r>
          </a:p>
          <a:p>
            <a:pPr marL="285750" lvl="0" indent="-285750">
              <a:lnSpc>
                <a:spcPct val="100000"/>
              </a:lnSpc>
              <a:spcAft>
                <a:spcPts val="300"/>
              </a:spcAft>
              <a:buClr>
                <a:srgbClr val="DFB160"/>
              </a:buClr>
              <a:buFont typeface="Arial" panose="020B0604020202020204" pitchFamily="34" charset="0"/>
              <a:buChar char="•"/>
            </a:pPr>
            <a:endParaRPr lang="en-US" sz="2800" dirty="0">
              <a:solidFill>
                <a:schemeClr val="tx1"/>
              </a:solidFill>
              <a:latin typeface="+mn-lt"/>
            </a:endParaRPr>
          </a:p>
          <a:p>
            <a:pPr marL="285750" lvl="0" indent="-285750">
              <a:lnSpc>
                <a:spcPct val="100000"/>
              </a:lnSpc>
              <a:spcAft>
                <a:spcPts val="300"/>
              </a:spcAft>
              <a:buClr>
                <a:srgbClr val="DFB160"/>
              </a:buClr>
              <a:buFont typeface="Arial" panose="020B0604020202020204" pitchFamily="34" charset="0"/>
              <a:buChar char="•"/>
            </a:pPr>
            <a:r>
              <a:rPr lang="en-US" sz="2800" dirty="0">
                <a:solidFill>
                  <a:schemeClr val="tx1"/>
                </a:solidFill>
                <a:latin typeface="+mn-lt"/>
              </a:rPr>
              <a:t>We will be posting an FAQ document on MyDOC with written responses f</a:t>
            </a:r>
            <a:r>
              <a:rPr lang="en-US" sz="2800" dirty="0">
                <a:solidFill>
                  <a:schemeClr val="tx1"/>
                </a:solidFill>
              </a:rPr>
              <a:t>or the questions we don’t get to today</a:t>
            </a:r>
            <a:endParaRPr lang="en-US" sz="2800" dirty="0">
              <a:solidFill>
                <a:schemeClr val="tx1"/>
              </a:solidFill>
              <a:latin typeface="+mn-lt"/>
            </a:endParaRPr>
          </a:p>
        </p:txBody>
      </p:sp>
    </p:spTree>
    <p:extLst>
      <p:ext uri="{BB962C8B-B14F-4D97-AF65-F5344CB8AC3E}">
        <p14:creationId xmlns:p14="http://schemas.microsoft.com/office/powerpoint/2010/main" val="2156351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0870" y="642207"/>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774700" y="990952"/>
            <a:ext cx="10787380" cy="707886"/>
          </a:xfrm>
          <a:prstGeom prst="rect">
            <a:avLst/>
          </a:prstGeom>
          <a:noFill/>
        </p:spPr>
        <p:txBody>
          <a:bodyPr wrap="square" lIns="0" rtlCol="0" anchor="t" anchorCtr="0">
            <a:spAutoFit/>
          </a:bodyPr>
          <a:lstStyle/>
          <a:p>
            <a:r>
              <a:rPr lang="en-US" sz="4000" b="1">
                <a:solidFill>
                  <a:schemeClr val="tx1">
                    <a:lumMod val="75000"/>
                    <a:lumOff val="25000"/>
                  </a:schemeClr>
                </a:solidFill>
                <a:latin typeface="Leelawadee UI" panose="020B0502040204020203" pitchFamily="34" charset="-34"/>
                <a:cs typeface="Leelawadee UI" panose="020B0502040204020203" pitchFamily="34" charset="-34"/>
              </a:rPr>
              <a:t>Closing Remarks</a:t>
            </a:r>
          </a:p>
        </p:txBody>
      </p:sp>
      <p:sp>
        <p:nvSpPr>
          <p:cNvPr id="11" name="TextBox 10">
            <a:extLst>
              <a:ext uri="{FF2B5EF4-FFF2-40B4-BE49-F238E27FC236}">
                <a16:creationId xmlns:a16="http://schemas.microsoft.com/office/drawing/2014/main" id="{CC4C4939-7586-43D3-A9FD-6FA71743F639}"/>
              </a:ext>
            </a:extLst>
          </p:cNvPr>
          <p:cNvSpPr txBox="1"/>
          <p:nvPr/>
        </p:nvSpPr>
        <p:spPr>
          <a:xfrm>
            <a:off x="668337" y="2233363"/>
            <a:ext cx="10855325" cy="3847207"/>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342900" indent="-342900">
              <a:lnSpc>
                <a:spcPct val="100000"/>
              </a:lnSpc>
              <a:spcAft>
                <a:spcPts val="1200"/>
              </a:spcAft>
              <a:buClr>
                <a:srgbClr val="DFB160"/>
              </a:buClr>
              <a:buFont typeface="Arial" panose="020B0604020202020204" pitchFamily="34" charset="0"/>
              <a:buChar char="•"/>
            </a:pPr>
            <a:r>
              <a:rPr lang="en-US" sz="2800" dirty="0">
                <a:latin typeface="+mn-lt"/>
              </a:rPr>
              <a:t>Find more information about past and upcoming town halls:</a:t>
            </a:r>
            <a:br>
              <a:rPr lang="en-US" sz="2800" dirty="0">
                <a:latin typeface="+mn-lt"/>
              </a:rPr>
            </a:br>
            <a:r>
              <a:rPr lang="en-US" sz="2800" b="1" dirty="0">
                <a:latin typeface="+mn-lt"/>
              </a:rPr>
              <a:t>Visit</a:t>
            </a:r>
            <a:r>
              <a:rPr lang="en-US" sz="2800" dirty="0">
                <a:latin typeface="+mn-lt"/>
              </a:rPr>
              <a:t> </a:t>
            </a:r>
            <a:r>
              <a:rPr lang="en-US" sz="2800" b="1" dirty="0">
                <a:latin typeface="+mn-lt"/>
              </a:rPr>
              <a:t>doc.wi.gov/</a:t>
            </a:r>
            <a:r>
              <a:rPr lang="en-US" sz="2800" b="1" dirty="0" err="1">
                <a:latin typeface="+mn-lt"/>
              </a:rPr>
              <a:t>TownHalls</a:t>
            </a:r>
            <a:r>
              <a:rPr lang="en-US" sz="2800" b="1" dirty="0">
                <a:latin typeface="+mn-lt"/>
              </a:rPr>
              <a:t> </a:t>
            </a:r>
            <a:br>
              <a:rPr lang="en-US" sz="2800" b="1" dirty="0">
                <a:latin typeface="+mn-lt"/>
              </a:rPr>
            </a:br>
            <a:endParaRPr lang="en-US" sz="2800" b="1" dirty="0">
              <a:latin typeface="+mn-lt"/>
            </a:endParaRPr>
          </a:p>
          <a:p>
            <a:pPr marL="342900" indent="-342900">
              <a:lnSpc>
                <a:spcPct val="100000"/>
              </a:lnSpc>
              <a:spcAft>
                <a:spcPts val="1200"/>
              </a:spcAft>
              <a:buClr>
                <a:srgbClr val="DFB160"/>
              </a:buClr>
              <a:buFont typeface="Arial" panose="020B0604020202020204" pitchFamily="34" charset="0"/>
              <a:buChar char="•"/>
            </a:pPr>
            <a:r>
              <a:rPr lang="en-US" sz="2800" dirty="0">
                <a:latin typeface="+mn-lt"/>
              </a:rPr>
              <a:t>To provide further input and town hall feedback:</a:t>
            </a:r>
            <a:br>
              <a:rPr lang="en-US" sz="2800" dirty="0">
                <a:latin typeface="+mn-lt"/>
              </a:rPr>
            </a:br>
            <a:r>
              <a:rPr lang="en-US" sz="2800" b="1" dirty="0">
                <a:latin typeface="+mn-lt"/>
              </a:rPr>
              <a:t>Watch your inbox for a survey</a:t>
            </a:r>
            <a:br>
              <a:rPr lang="en-US" sz="2800" b="1" dirty="0">
                <a:latin typeface="+mn-lt"/>
              </a:rPr>
            </a:br>
            <a:endParaRPr lang="en-US" sz="2800" b="1" dirty="0">
              <a:latin typeface="+mn-lt"/>
            </a:endParaRPr>
          </a:p>
          <a:p>
            <a:pPr marL="342900" indent="-342900">
              <a:lnSpc>
                <a:spcPct val="100000"/>
              </a:lnSpc>
              <a:spcAft>
                <a:spcPts val="1200"/>
              </a:spcAft>
              <a:buClr>
                <a:srgbClr val="DFB160"/>
              </a:buClr>
              <a:buFont typeface="Arial" panose="020B0604020202020204" pitchFamily="34" charset="0"/>
              <a:buChar char="•"/>
            </a:pPr>
            <a:r>
              <a:rPr lang="en-US" sz="2800" dirty="0">
                <a:latin typeface="+mn-lt"/>
                <a:cs typeface="Segoe UI"/>
              </a:rPr>
              <a:t>For access to recordings, transcripts, FAQs and more:</a:t>
            </a:r>
            <a:br>
              <a:rPr lang="en-US" sz="2800" dirty="0">
                <a:latin typeface="+mn-lt"/>
              </a:rPr>
            </a:br>
            <a:r>
              <a:rPr lang="en-US" sz="2800" b="1" dirty="0">
                <a:latin typeface="+mn-lt"/>
                <a:cs typeface="Segoe UI"/>
              </a:rPr>
              <a:t>Keep an eye on our Town Halls webpage for more information  </a:t>
            </a:r>
            <a:endParaRPr lang="en-US" sz="2800" b="1" dirty="0">
              <a:latin typeface="+mn-lt"/>
            </a:endParaRPr>
          </a:p>
        </p:txBody>
      </p:sp>
    </p:spTree>
    <p:extLst>
      <p:ext uri="{BB962C8B-B14F-4D97-AF65-F5344CB8AC3E}">
        <p14:creationId xmlns:p14="http://schemas.microsoft.com/office/powerpoint/2010/main" val="2399878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1280" y="5029200"/>
            <a:ext cx="1367306" cy="1371600"/>
          </a:xfrm>
          <a:prstGeom prst="rect">
            <a:avLst/>
          </a:prstGeom>
        </p:spPr>
      </p:pic>
      <p:sp>
        <p:nvSpPr>
          <p:cNvPr id="6" name="Text Placeholder 2"/>
          <p:cNvSpPr>
            <a:spLocks noGrp="1"/>
          </p:cNvSpPr>
          <p:nvPr>
            <p:ph type="body" idx="1"/>
          </p:nvPr>
        </p:nvSpPr>
        <p:spPr>
          <a:xfrm>
            <a:off x="850604" y="3153401"/>
            <a:ext cx="5515787" cy="855073"/>
          </a:xfrm>
        </p:spPr>
        <p:txBody>
          <a:bodyPr lIns="91440">
            <a:noAutofit/>
          </a:bodyPr>
          <a:lstStyle/>
          <a:p>
            <a:pPr lvl="0">
              <a:lnSpc>
                <a:spcPct val="100000"/>
              </a:lnSpc>
              <a:buClr>
                <a:srgbClr val="F0B042"/>
              </a:buClr>
            </a:pPr>
            <a:r>
              <a:rPr lang="en-US" sz="5400" spc="0">
                <a:solidFill>
                  <a:srgbClr val="34586E"/>
                </a:solidFill>
                <a:latin typeface="Georgia" panose="02040502050405020303" pitchFamily="18" charset="0"/>
              </a:rPr>
              <a:t>Thank You!</a:t>
            </a:r>
            <a:r>
              <a:rPr lang="en-US" spc="0">
                <a:solidFill>
                  <a:srgbClr val="4D4D4D"/>
                </a:solidFill>
                <a:latin typeface="+mn-lt"/>
                <a:ea typeface="Source Sans Pro" panose="020B0503030403020204" pitchFamily="34" charset="0"/>
              </a:rPr>
              <a:t> </a:t>
            </a:r>
          </a:p>
        </p:txBody>
      </p:sp>
      <p:sp>
        <p:nvSpPr>
          <p:cNvPr id="7" name="Rectangle 6"/>
          <p:cNvSpPr/>
          <p:nvPr/>
        </p:nvSpPr>
        <p:spPr>
          <a:xfrm>
            <a:off x="882503" y="4137469"/>
            <a:ext cx="4320478" cy="523220"/>
          </a:xfrm>
          <a:prstGeom prst="rect">
            <a:avLst/>
          </a:prstGeom>
        </p:spPr>
        <p:txBody>
          <a:bodyPr wrap="none">
            <a:spAutoFit/>
          </a:bodyPr>
          <a:lstStyle/>
          <a:p>
            <a:pPr lvl="0">
              <a:lnSpc>
                <a:spcPct val="100000"/>
              </a:lnSpc>
              <a:buClr>
                <a:srgbClr val="F0B042"/>
              </a:buClr>
            </a:pPr>
            <a:r>
              <a:rPr lang="en-US" sz="2800" spc="100">
                <a:solidFill>
                  <a:srgbClr val="4D4D4D"/>
                </a:solidFill>
              </a:rPr>
              <a:t>DOC.WI.GOV/</a:t>
            </a:r>
            <a:r>
              <a:rPr lang="en-US" sz="2800" b="1" spc="100">
                <a:solidFill>
                  <a:srgbClr val="F0B042"/>
                </a:solidFill>
              </a:rPr>
              <a:t>TOWNHALLS</a:t>
            </a:r>
            <a:endParaRPr lang="en-US" sz="2800">
              <a:solidFill>
                <a:srgbClr val="34586E"/>
              </a:solidFill>
              <a:latin typeface="Georgia" panose="02040502050405020303" pitchFamily="18" charset="0"/>
              <a:ea typeface="Source Sans Pro" panose="020B0503030403020204" pitchFamily="34" charset="0"/>
            </a:endParaRPr>
          </a:p>
        </p:txBody>
      </p:sp>
      <p:sp>
        <p:nvSpPr>
          <p:cNvPr id="12" name="Oval 11">
            <a:extLst>
              <a:ext uri="{FF2B5EF4-FFF2-40B4-BE49-F238E27FC236}">
                <a16:creationId xmlns:a16="http://schemas.microsoft.com/office/drawing/2014/main" id="{A9F4B8A0-9442-4847-9D0F-31E6B3055B72}"/>
              </a:ext>
            </a:extLst>
          </p:cNvPr>
          <p:cNvSpPr/>
          <p:nvPr/>
        </p:nvSpPr>
        <p:spPr>
          <a:xfrm>
            <a:off x="1001989" y="2915763"/>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213127" y="2915763"/>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424265" y="2915763"/>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72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683E-E6AD-46F3-B334-B66B54766F19}"/>
              </a:ext>
            </a:extLst>
          </p:cNvPr>
          <p:cNvSpPr>
            <a:spLocks noGrp="1"/>
          </p:cNvSpPr>
          <p:nvPr>
            <p:ph type="title"/>
          </p:nvPr>
        </p:nvSpPr>
        <p:spPr>
          <a:xfrm>
            <a:off x="649939" y="2793558"/>
            <a:ext cx="7719785" cy="1714047"/>
          </a:xfrm>
        </p:spPr>
        <p:txBody>
          <a:bodyPr>
            <a:normAutofit/>
          </a:bodyPr>
          <a:lstStyle/>
          <a:p>
            <a:r>
              <a:rPr lang="en-US" sz="3600" b="1">
                <a:solidFill>
                  <a:schemeClr val="tx1">
                    <a:lumMod val="75000"/>
                    <a:lumOff val="25000"/>
                  </a:schemeClr>
                </a:solidFill>
                <a:latin typeface="Leelawadee UI"/>
                <a:cs typeface="Leelawadee UI"/>
              </a:rPr>
              <a:t>A Message from DWD Secretary-Designee Amy Pechacek</a:t>
            </a:r>
          </a:p>
        </p:txBody>
      </p:sp>
      <p:grpSp>
        <p:nvGrpSpPr>
          <p:cNvPr id="9" name="Group 8">
            <a:extLst>
              <a:ext uri="{FF2B5EF4-FFF2-40B4-BE49-F238E27FC236}">
                <a16:creationId xmlns:a16="http://schemas.microsoft.com/office/drawing/2014/main" id="{D0343A64-E071-412C-B81D-A6B7B412242B}"/>
              </a:ext>
            </a:extLst>
          </p:cNvPr>
          <p:cNvGrpSpPr/>
          <p:nvPr/>
        </p:nvGrpSpPr>
        <p:grpSpPr>
          <a:xfrm>
            <a:off x="831167" y="3235326"/>
            <a:ext cx="531374" cy="109098"/>
            <a:chOff x="828701" y="1211425"/>
            <a:chExt cx="531374" cy="109098"/>
          </a:xfrm>
        </p:grpSpPr>
        <p:sp>
          <p:nvSpPr>
            <p:cNvPr id="6" name="Oval 5">
              <a:extLst>
                <a:ext uri="{FF2B5EF4-FFF2-40B4-BE49-F238E27FC236}">
                  <a16:creationId xmlns:a16="http://schemas.microsoft.com/office/drawing/2014/main" id="{E578FE93-AF41-4F5B-AB09-AD9BF23BB47B}"/>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C563F01-B9FB-4B48-B121-899E0034F501}"/>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A3668B1-A940-4FA5-A1C5-E36A9CAD606E}"/>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1354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1167" y="3235326"/>
            <a:ext cx="531374" cy="109098"/>
            <a:chOff x="828701" y="1211425"/>
            <a:chExt cx="531374" cy="109098"/>
          </a:xfrm>
        </p:grpSpPr>
        <p:sp>
          <p:nvSpPr>
            <p:cNvPr id="8" name="Oval 7">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63AC59C-FD81-4ACF-BE8A-35B736645FCD}"/>
              </a:ext>
            </a:extLst>
          </p:cNvPr>
          <p:cNvSpPr txBox="1"/>
          <p:nvPr/>
        </p:nvSpPr>
        <p:spPr>
          <a:xfrm>
            <a:off x="766532" y="3449038"/>
            <a:ext cx="6158051" cy="1261884"/>
          </a:xfrm>
          <a:prstGeom prst="rect">
            <a:avLst/>
          </a:prstGeom>
          <a:noFill/>
        </p:spPr>
        <p:txBody>
          <a:bodyPr wrap="square" lIns="0" rtlCol="0" anchor="t" anchorCtr="0">
            <a:spAutoFit/>
          </a:bodyPr>
          <a:lstStyle/>
          <a:p>
            <a:r>
              <a:rPr lang="en-US" sz="3800" b="1" dirty="0">
                <a:solidFill>
                  <a:schemeClr val="tx1">
                    <a:lumMod val="75000"/>
                    <a:lumOff val="25000"/>
                  </a:schemeClr>
                </a:solidFill>
                <a:latin typeface="Leelawadee UI" panose="020B0502040204020203" pitchFamily="34" charset="-34"/>
                <a:cs typeface="Leelawadee UI" panose="020B0502040204020203" pitchFamily="34" charset="-34"/>
              </a:rPr>
              <a:t>Update on Work Release &amp; COVID-19</a:t>
            </a:r>
          </a:p>
        </p:txBody>
      </p:sp>
      <p:sp>
        <p:nvSpPr>
          <p:cNvPr id="12" name="TextBox 11">
            <a:extLst>
              <a:ext uri="{FF2B5EF4-FFF2-40B4-BE49-F238E27FC236}">
                <a16:creationId xmlns:a16="http://schemas.microsoft.com/office/drawing/2014/main" id="{E63AC59C-FD81-4ACF-BE8A-35B736645FCD}"/>
              </a:ext>
            </a:extLst>
          </p:cNvPr>
          <p:cNvSpPr txBox="1"/>
          <p:nvPr/>
        </p:nvSpPr>
        <p:spPr>
          <a:xfrm>
            <a:off x="766531" y="4710922"/>
            <a:ext cx="7125717" cy="400110"/>
          </a:xfrm>
          <a:prstGeom prst="rect">
            <a:avLst/>
          </a:prstGeom>
          <a:noFill/>
        </p:spPr>
        <p:txBody>
          <a:bodyPr wrap="square" lIns="0" tIns="45720" rIns="91440" bIns="45720" rtlCol="0" anchor="t" anchorCtr="0">
            <a:spAutoFit/>
          </a:bodyPr>
          <a:lstStyle/>
          <a:p>
            <a:r>
              <a:rPr lang="en-US" sz="2000" b="1" dirty="0">
                <a:solidFill>
                  <a:schemeClr val="tx1">
                    <a:lumMod val="50000"/>
                    <a:lumOff val="50000"/>
                  </a:schemeClr>
                </a:solidFill>
                <a:latin typeface="Leelawadee UI"/>
                <a:cs typeface="Leelawadee UI"/>
              </a:rPr>
              <a:t>Sarah Cooper, Division of Adult Institutions Administrator</a:t>
            </a:r>
            <a:endParaRPr lang="en-US" sz="2000" b="1" dirty="0">
              <a:solidFill>
                <a:schemeClr val="tx1">
                  <a:lumMod val="50000"/>
                  <a:lumOff val="50000"/>
                </a:schemeClr>
              </a:solidFill>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34080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1167" y="3235326"/>
            <a:ext cx="531374" cy="109098"/>
            <a:chOff x="828701" y="1211425"/>
            <a:chExt cx="531374" cy="109098"/>
          </a:xfrm>
        </p:grpSpPr>
        <p:sp>
          <p:nvSpPr>
            <p:cNvPr id="8" name="Oval 7">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63AC59C-FD81-4ACF-BE8A-35B736645FCD}"/>
              </a:ext>
            </a:extLst>
          </p:cNvPr>
          <p:cNvSpPr txBox="1"/>
          <p:nvPr/>
        </p:nvSpPr>
        <p:spPr>
          <a:xfrm>
            <a:off x="766532" y="3449038"/>
            <a:ext cx="10514611" cy="677108"/>
          </a:xfrm>
          <a:prstGeom prst="rect">
            <a:avLst/>
          </a:prstGeom>
          <a:noFill/>
        </p:spPr>
        <p:txBody>
          <a:bodyPr wrap="square" lIns="0" tIns="45720" rIns="91440" bIns="45720" rtlCol="0" anchor="t" anchorCtr="0">
            <a:spAutoFit/>
          </a:bodyPr>
          <a:lstStyle/>
          <a:p>
            <a:r>
              <a:rPr lang="en-US" sz="3800" b="1" dirty="0">
                <a:solidFill>
                  <a:schemeClr val="tx1">
                    <a:lumMod val="75000"/>
                    <a:lumOff val="25000"/>
                  </a:schemeClr>
                </a:solidFill>
                <a:latin typeface="Leelawadee UI"/>
                <a:cs typeface="Leelawadee UI"/>
              </a:rPr>
              <a:t>Education Programming</a:t>
            </a:r>
            <a:endParaRPr lang="en-US" sz="3800" b="1" dirty="0">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2" name="TextBox 11">
            <a:extLst>
              <a:ext uri="{FF2B5EF4-FFF2-40B4-BE49-F238E27FC236}">
                <a16:creationId xmlns:a16="http://schemas.microsoft.com/office/drawing/2014/main" id="{E63AC59C-FD81-4ACF-BE8A-35B736645FCD}"/>
              </a:ext>
            </a:extLst>
          </p:cNvPr>
          <p:cNvSpPr txBox="1"/>
          <p:nvPr/>
        </p:nvSpPr>
        <p:spPr>
          <a:xfrm>
            <a:off x="767747" y="4229233"/>
            <a:ext cx="6887882" cy="400110"/>
          </a:xfrm>
          <a:prstGeom prst="rect">
            <a:avLst/>
          </a:prstGeom>
          <a:noFill/>
        </p:spPr>
        <p:txBody>
          <a:bodyPr wrap="square" lIns="0" tIns="45720" rIns="91440" bIns="45720" rtlCol="0" anchor="t" anchorCtr="0">
            <a:spAutoFit/>
          </a:bodyPr>
          <a:lstStyle/>
          <a:p>
            <a:r>
              <a:rPr lang="en-US" sz="2000" b="1" dirty="0">
                <a:solidFill>
                  <a:schemeClr val="tx1">
                    <a:lumMod val="50000"/>
                    <a:lumOff val="50000"/>
                  </a:schemeClr>
                </a:solidFill>
                <a:latin typeface="Leelawadee UI"/>
                <a:cs typeface="Leelawadee UI"/>
              </a:rPr>
              <a:t>Lisa Reible, Office of Program Services Director</a:t>
            </a:r>
            <a:endParaRPr lang="en-US" sz="2000" b="1" dirty="0">
              <a:solidFill>
                <a:schemeClr val="tx1">
                  <a:lumMod val="50000"/>
                  <a:lumOff val="50000"/>
                </a:schemeClr>
              </a:solidFill>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656203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1370" y="652233"/>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774700" y="990952"/>
            <a:ext cx="10787380" cy="615553"/>
          </a:xfrm>
          <a:prstGeom prst="rect">
            <a:avLst/>
          </a:prstGeom>
          <a:noFill/>
        </p:spPr>
        <p:txBody>
          <a:bodyPr wrap="square" lIns="0" tIns="45720" rIns="91440" bIns="45720" rtlCol="0" anchor="t" anchorCtr="0">
            <a:spAutoFit/>
          </a:bodyPr>
          <a:lstStyle/>
          <a:p>
            <a:r>
              <a:rPr lang="en-US" sz="3400" b="1">
                <a:solidFill>
                  <a:schemeClr val="tx1">
                    <a:lumMod val="75000"/>
                    <a:lumOff val="25000"/>
                  </a:schemeClr>
                </a:solidFill>
                <a:latin typeface="Leelawadee UI"/>
                <a:cs typeface="Leelawadee UI"/>
              </a:rPr>
              <a:t>Program Initiatives that Support Employment</a:t>
            </a:r>
            <a:endParaRPr lang="en-US" sz="34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774700" y="2036912"/>
            <a:ext cx="10855325" cy="4401205"/>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457200" indent="-457200">
              <a:lnSpc>
                <a:spcPct val="150000"/>
              </a:lnSpc>
              <a:buClr>
                <a:srgbClr val="DFB160"/>
              </a:buClr>
              <a:buFont typeface="Arial" panose="020B0604020202020204" pitchFamily="34" charset="0"/>
              <a:buChar char="•"/>
            </a:pPr>
            <a:r>
              <a:rPr lang="en-US" sz="2800" dirty="0">
                <a:latin typeface="Segoe UI"/>
                <a:cs typeface="Segoe UI"/>
              </a:rPr>
              <a:t>DAI Primary Programs</a:t>
            </a:r>
            <a:endParaRPr lang="en-US" dirty="0"/>
          </a:p>
          <a:p>
            <a:pPr marL="457200" indent="-457200">
              <a:lnSpc>
                <a:spcPct val="150000"/>
              </a:lnSpc>
              <a:buClr>
                <a:srgbClr val="DFB160"/>
              </a:buClr>
              <a:buFont typeface="Arial" panose="020B0604020202020204" pitchFamily="34" charset="0"/>
              <a:buChar char="•"/>
            </a:pPr>
            <a:r>
              <a:rPr lang="en-US" sz="2800" dirty="0">
                <a:latin typeface="Segoe UI"/>
                <a:cs typeface="Segoe UI"/>
              </a:rPr>
              <a:t>Cognitive Based Interventions for Employment </a:t>
            </a:r>
          </a:p>
          <a:p>
            <a:pPr marL="457200" indent="-457200">
              <a:lnSpc>
                <a:spcPct val="150000"/>
              </a:lnSpc>
              <a:buClr>
                <a:srgbClr val="DFB160"/>
              </a:buClr>
              <a:buFont typeface="Arial" panose="020B0604020202020204" pitchFamily="34" charset="0"/>
              <a:buChar char="•"/>
            </a:pPr>
            <a:r>
              <a:rPr lang="en-US" sz="2800" dirty="0">
                <a:latin typeface="Segoe UI"/>
                <a:cs typeface="Segoe UI"/>
              </a:rPr>
              <a:t>Second Chance Pell Programs</a:t>
            </a:r>
            <a:endParaRPr lang="en-US" sz="2800" dirty="0">
              <a:cs typeface="Segoe UI"/>
            </a:endParaRPr>
          </a:p>
          <a:p>
            <a:pPr marL="457200" indent="-457200">
              <a:lnSpc>
                <a:spcPct val="150000"/>
              </a:lnSpc>
              <a:buClr>
                <a:srgbClr val="DFB160"/>
              </a:buClr>
              <a:buFont typeface="Arial" panose="020B0604020202020204" pitchFamily="34" charset="0"/>
              <a:buChar char="•"/>
            </a:pPr>
            <a:r>
              <a:rPr lang="en-US" sz="2800" dirty="0">
                <a:latin typeface="Segoe UI"/>
                <a:cs typeface="Segoe UI"/>
              </a:rPr>
              <a:t>Apprenticeship Opportunities</a:t>
            </a:r>
            <a:endParaRPr lang="en-US" sz="2800" dirty="0">
              <a:cs typeface="Segoe UI"/>
            </a:endParaRPr>
          </a:p>
          <a:p>
            <a:pPr marL="457200" indent="-457200">
              <a:lnSpc>
                <a:spcPct val="150000"/>
              </a:lnSpc>
              <a:buClr>
                <a:srgbClr val="DFB160"/>
              </a:buClr>
              <a:buFont typeface="Arial" panose="020B0604020202020204" pitchFamily="34" charset="0"/>
              <a:buChar char="•"/>
            </a:pPr>
            <a:r>
              <a:rPr lang="en-US" sz="2800" dirty="0">
                <a:latin typeface="Segoe UI"/>
                <a:cs typeface="Segoe UI"/>
              </a:rPr>
              <a:t>Career Technical Education Programs</a:t>
            </a:r>
            <a:endParaRPr lang="en-US" sz="2800" dirty="0">
              <a:cs typeface="Segoe UI"/>
            </a:endParaRPr>
          </a:p>
          <a:p>
            <a:pPr marL="457200" indent="-457200">
              <a:lnSpc>
                <a:spcPct val="150000"/>
              </a:lnSpc>
              <a:buClr>
                <a:srgbClr val="DFB160"/>
              </a:buClr>
              <a:buFont typeface="Arial" panose="020B0604020202020204" pitchFamily="34" charset="0"/>
              <a:buChar char="•"/>
            </a:pPr>
            <a:r>
              <a:rPr lang="en-US" sz="2800" dirty="0">
                <a:latin typeface="Segoe UI"/>
                <a:cs typeface="Segoe UI"/>
              </a:rPr>
              <a:t>Entrepreneur in Training Program</a:t>
            </a:r>
            <a:endParaRPr lang="en-US" sz="2800" dirty="0">
              <a:cs typeface="Segoe UI"/>
            </a:endParaRPr>
          </a:p>
          <a:p>
            <a:pPr marL="457200" indent="-457200">
              <a:lnSpc>
                <a:spcPct val="100000"/>
              </a:lnSpc>
              <a:spcAft>
                <a:spcPts val="300"/>
              </a:spcAft>
              <a:buClr>
                <a:srgbClr val="DFB160"/>
              </a:buClr>
              <a:buFont typeface="Arial" panose="020B0604020202020204" pitchFamily="34" charset="0"/>
              <a:buChar char="•"/>
            </a:pPr>
            <a:endParaRPr lang="en-US" sz="2800" dirty="0">
              <a:solidFill>
                <a:schemeClr val="tx1"/>
              </a:solidFill>
              <a:latin typeface="+mn-lt"/>
            </a:endParaRPr>
          </a:p>
        </p:txBody>
      </p:sp>
    </p:spTree>
    <p:extLst>
      <p:ext uri="{BB962C8B-B14F-4D97-AF65-F5344CB8AC3E}">
        <p14:creationId xmlns:p14="http://schemas.microsoft.com/office/powerpoint/2010/main" val="285861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1167" y="3235326"/>
            <a:ext cx="531374" cy="109098"/>
            <a:chOff x="828701" y="1211425"/>
            <a:chExt cx="531374" cy="109098"/>
          </a:xfrm>
        </p:grpSpPr>
        <p:sp>
          <p:nvSpPr>
            <p:cNvPr id="8" name="Oval 7">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63AC59C-FD81-4ACF-BE8A-35B736645FCD}"/>
              </a:ext>
            </a:extLst>
          </p:cNvPr>
          <p:cNvSpPr txBox="1"/>
          <p:nvPr/>
        </p:nvSpPr>
        <p:spPr>
          <a:xfrm>
            <a:off x="766532" y="3449038"/>
            <a:ext cx="10514611" cy="677108"/>
          </a:xfrm>
          <a:prstGeom prst="rect">
            <a:avLst/>
          </a:prstGeom>
          <a:noFill/>
        </p:spPr>
        <p:txBody>
          <a:bodyPr wrap="square" lIns="0" tIns="45720" rIns="91440" bIns="45720" rtlCol="0" anchor="t" anchorCtr="0">
            <a:spAutoFit/>
          </a:bodyPr>
          <a:lstStyle/>
          <a:p>
            <a:r>
              <a:rPr lang="en-US" sz="3800" b="1" dirty="0">
                <a:solidFill>
                  <a:schemeClr val="tx1">
                    <a:lumMod val="75000"/>
                    <a:lumOff val="25000"/>
                  </a:schemeClr>
                </a:solidFill>
                <a:latin typeface="Leelawadee UI"/>
                <a:cs typeface="Leelawadee UI"/>
              </a:rPr>
              <a:t>Work Release Programs</a:t>
            </a:r>
            <a:endParaRPr lang="en-US" sz="3800" b="1" dirty="0">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2" name="TextBox 11">
            <a:extLst>
              <a:ext uri="{FF2B5EF4-FFF2-40B4-BE49-F238E27FC236}">
                <a16:creationId xmlns:a16="http://schemas.microsoft.com/office/drawing/2014/main" id="{E63AC59C-FD81-4ACF-BE8A-35B736645FCD}"/>
              </a:ext>
            </a:extLst>
          </p:cNvPr>
          <p:cNvSpPr txBox="1"/>
          <p:nvPr/>
        </p:nvSpPr>
        <p:spPr>
          <a:xfrm>
            <a:off x="767747" y="4229233"/>
            <a:ext cx="8198700" cy="1015663"/>
          </a:xfrm>
          <a:prstGeom prst="rect">
            <a:avLst/>
          </a:prstGeom>
          <a:noFill/>
        </p:spPr>
        <p:txBody>
          <a:bodyPr wrap="square" lIns="0" tIns="45720" rIns="91440" bIns="45720" rtlCol="0" anchor="t" anchorCtr="0">
            <a:spAutoFit/>
          </a:bodyPr>
          <a:lstStyle/>
          <a:p>
            <a:r>
              <a:rPr lang="en-US" sz="2000" b="1" dirty="0">
                <a:solidFill>
                  <a:schemeClr val="tx1">
                    <a:lumMod val="50000"/>
                    <a:lumOff val="50000"/>
                  </a:schemeClr>
                </a:solidFill>
                <a:latin typeface="Leelawadee UI"/>
                <a:cs typeface="Leelawadee UI"/>
              </a:rPr>
              <a:t>Maria </a:t>
            </a:r>
            <a:r>
              <a:rPr lang="en-US" sz="2000" b="1" dirty="0" err="1">
                <a:solidFill>
                  <a:schemeClr val="tx1">
                    <a:lumMod val="50000"/>
                    <a:lumOff val="50000"/>
                  </a:schemeClr>
                </a:solidFill>
                <a:latin typeface="Leelawadee UI"/>
                <a:cs typeface="Leelawadee UI"/>
              </a:rPr>
              <a:t>Silao</a:t>
            </a:r>
            <a:r>
              <a:rPr lang="en-US" sz="2000" b="1" dirty="0">
                <a:solidFill>
                  <a:schemeClr val="tx1">
                    <a:lumMod val="50000"/>
                    <a:lumOff val="50000"/>
                  </a:schemeClr>
                </a:solidFill>
                <a:latin typeface="Leelawadee UI"/>
                <a:cs typeface="Leelawadee UI"/>
              </a:rPr>
              <a:t>-Johnson,</a:t>
            </a:r>
            <a:r>
              <a:rPr lang="en-US" sz="2000" dirty="0">
                <a:solidFill>
                  <a:schemeClr val="tx1">
                    <a:lumMod val="50000"/>
                    <a:lumOff val="50000"/>
                  </a:schemeClr>
                </a:solidFill>
                <a:latin typeface="Leelawadee UI"/>
                <a:cs typeface="Leelawadee UI"/>
              </a:rPr>
              <a:t> Winnebago Correctional Center Superintendent</a:t>
            </a:r>
            <a:br>
              <a:rPr lang="en-US" sz="2000" dirty="0">
                <a:latin typeface="Leelawadee UI"/>
                <a:cs typeface="Leelawadee UI"/>
              </a:rPr>
            </a:br>
            <a:r>
              <a:rPr lang="en-US" sz="2000" b="1" dirty="0">
                <a:solidFill>
                  <a:schemeClr val="tx1">
                    <a:lumMod val="50000"/>
                    <a:lumOff val="50000"/>
                  </a:schemeClr>
                </a:solidFill>
                <a:latin typeface="Leelawadee UI"/>
                <a:cs typeface="Leelawadee UI"/>
              </a:rPr>
              <a:t>Julie Ustruck Wetzel,</a:t>
            </a:r>
            <a:r>
              <a:rPr lang="en-US" sz="2000" dirty="0">
                <a:solidFill>
                  <a:schemeClr val="tx1">
                    <a:lumMod val="50000"/>
                    <a:lumOff val="50000"/>
                  </a:schemeClr>
                </a:solidFill>
                <a:latin typeface="Leelawadee UI"/>
                <a:cs typeface="Leelawadee UI"/>
              </a:rPr>
              <a:t> Milwaukee Women's Correctional Center Superintendent</a:t>
            </a:r>
            <a:endParaRPr lang="en-US" sz="2000" dirty="0">
              <a:solidFill>
                <a:schemeClr val="tx1">
                  <a:lumMod val="50000"/>
                  <a:lumOff val="50000"/>
                </a:schemeClr>
              </a:solidFill>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256760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839334" y="777240"/>
            <a:ext cx="531374" cy="109098"/>
            <a:chOff x="828701" y="1211425"/>
            <a:chExt cx="531374" cy="109098"/>
          </a:xfrm>
        </p:grpSpPr>
        <p:sp>
          <p:nvSpPr>
            <p:cNvPr id="12" name="Oval 11">
              <a:extLst>
                <a:ext uri="{FF2B5EF4-FFF2-40B4-BE49-F238E27FC236}">
                  <a16:creationId xmlns:a16="http://schemas.microsoft.com/office/drawing/2014/main" id="{A9F4B8A0-9442-4847-9D0F-31E6B3055B72}"/>
                </a:ext>
              </a:extLst>
            </p:cNvPr>
            <p:cNvSpPr/>
            <p:nvPr/>
          </p:nvSpPr>
          <p:spPr>
            <a:xfrm>
              <a:off x="828701" y="1211425"/>
              <a:ext cx="109098" cy="109098"/>
            </a:xfrm>
            <a:prstGeom prst="ellipse">
              <a:avLst/>
            </a:prstGeom>
            <a:solidFill>
              <a:srgbClr val="345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7D49933-50C9-45F5-ADEB-B284DEFFE8D5}"/>
                </a:ext>
              </a:extLst>
            </p:cNvPr>
            <p:cNvSpPr/>
            <p:nvPr/>
          </p:nvSpPr>
          <p:spPr>
            <a:xfrm>
              <a:off x="1039839" y="1211425"/>
              <a:ext cx="109098" cy="109098"/>
            </a:xfrm>
            <a:prstGeom prst="ellipse">
              <a:avLst/>
            </a:prstGeom>
            <a:solidFill>
              <a:srgbClr val="DFB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0F0454-CF8F-45A0-89FC-968E06E25212}"/>
                </a:ext>
              </a:extLst>
            </p:cNvPr>
            <p:cNvSpPr/>
            <p:nvPr/>
          </p:nvSpPr>
          <p:spPr>
            <a:xfrm>
              <a:off x="1250977" y="1211425"/>
              <a:ext cx="109098" cy="109098"/>
            </a:xfrm>
            <a:prstGeom prst="ellipse">
              <a:avLst/>
            </a:prstGeom>
            <a:solidFill>
              <a:srgbClr val="4F8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03CDE61C-1AF4-4FFF-9B86-16815D3078E4}"/>
              </a:ext>
            </a:extLst>
          </p:cNvPr>
          <p:cNvCxnSpPr>
            <a:cxnSpLocks/>
          </p:cNvCxnSpPr>
          <p:nvPr/>
        </p:nvCxnSpPr>
        <p:spPr>
          <a:xfrm>
            <a:off x="774700" y="6223000"/>
            <a:ext cx="107899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1370" y="652233"/>
            <a:ext cx="1276152" cy="1280160"/>
          </a:xfrm>
          <a:prstGeom prst="rect">
            <a:avLst/>
          </a:prstGeom>
        </p:spPr>
      </p:pic>
      <p:sp>
        <p:nvSpPr>
          <p:cNvPr id="10" name="TextBox 9">
            <a:extLst>
              <a:ext uri="{FF2B5EF4-FFF2-40B4-BE49-F238E27FC236}">
                <a16:creationId xmlns:a16="http://schemas.microsoft.com/office/drawing/2014/main" id="{E63AC59C-FD81-4ACF-BE8A-35B736645FCD}"/>
              </a:ext>
            </a:extLst>
          </p:cNvPr>
          <p:cNvSpPr txBox="1"/>
          <p:nvPr/>
        </p:nvSpPr>
        <p:spPr>
          <a:xfrm>
            <a:off x="774700" y="990952"/>
            <a:ext cx="10787380" cy="615553"/>
          </a:xfrm>
          <a:prstGeom prst="rect">
            <a:avLst/>
          </a:prstGeom>
          <a:noFill/>
        </p:spPr>
        <p:txBody>
          <a:bodyPr wrap="square" lIns="0" tIns="45720" rIns="91440" bIns="45720" rtlCol="0" anchor="t" anchorCtr="0">
            <a:spAutoFit/>
          </a:bodyPr>
          <a:lstStyle/>
          <a:p>
            <a:r>
              <a:rPr lang="en-US" sz="3400" b="1">
                <a:solidFill>
                  <a:schemeClr val="tx1">
                    <a:lumMod val="75000"/>
                    <a:lumOff val="25000"/>
                  </a:schemeClr>
                </a:solidFill>
                <a:latin typeface="Leelawadee UI"/>
                <a:cs typeface="Leelawadee UI"/>
              </a:rPr>
              <a:t>Work Release Programs</a:t>
            </a:r>
            <a:endParaRPr lang="en-US" sz="3400" b="1">
              <a:solidFill>
                <a:schemeClr val="tx1">
                  <a:lumMod val="75000"/>
                  <a:lumOff val="25000"/>
                </a:schemeClr>
              </a:solidFill>
              <a:latin typeface="Leelawadee UI" panose="020B0502040204020203" pitchFamily="34" charset="-34"/>
              <a:cs typeface="Leelawadee UI" panose="020B0502040204020203" pitchFamily="34" charset="-34"/>
            </a:endParaRPr>
          </a:p>
        </p:txBody>
      </p:sp>
      <p:sp>
        <p:nvSpPr>
          <p:cNvPr id="11" name="TextBox 10">
            <a:extLst>
              <a:ext uri="{FF2B5EF4-FFF2-40B4-BE49-F238E27FC236}">
                <a16:creationId xmlns:a16="http://schemas.microsoft.com/office/drawing/2014/main" id="{CC4C4939-7586-43D3-A9FD-6FA71743F639}"/>
              </a:ext>
            </a:extLst>
          </p:cNvPr>
          <p:cNvSpPr txBox="1"/>
          <p:nvPr/>
        </p:nvSpPr>
        <p:spPr>
          <a:xfrm>
            <a:off x="774700" y="1934692"/>
            <a:ext cx="10855325" cy="4764381"/>
          </a:xfrm>
          <a:prstGeom prst="rect">
            <a:avLst/>
          </a:prstGeom>
          <a:noFill/>
        </p:spPr>
        <p:txBody>
          <a:bodyPr wrap="square" lIns="0" tIns="45720" rIns="91440" bIns="45720" rtlCol="0" anchor="t">
            <a:spAutoFit/>
          </a:bodyPr>
          <a:lstStyle>
            <a:defPPr>
              <a:defRPr lang="en-US"/>
            </a:defPPr>
            <a:lvl1pPr>
              <a:lnSpc>
                <a:spcPct val="120000"/>
              </a:lnSpc>
              <a:defRPr sz="1400">
                <a:solidFill>
                  <a:schemeClr val="tx1">
                    <a:lumMod val="75000"/>
                    <a:lumOff val="25000"/>
                  </a:schemeClr>
                </a:solidFill>
                <a:latin typeface="Segoe UI" panose="020B0502040204020203" pitchFamily="34" charset="0"/>
                <a:cs typeface="Segoe UI" panose="020B0502040204020203" pitchFamily="34" charset="0"/>
              </a:defRPr>
            </a:lvl1pPr>
          </a:lstStyle>
          <a:p>
            <a:pPr marL="285750" indent="-285750">
              <a:lnSpc>
                <a:spcPct val="100000"/>
              </a:lnSpc>
              <a:buClr>
                <a:srgbClr val="DFB160"/>
              </a:buClr>
              <a:buFont typeface="Arial" panose="020B0604020202020204" pitchFamily="34" charset="0"/>
              <a:buChar char="•"/>
            </a:pPr>
            <a:r>
              <a:rPr lang="en-US" sz="2800" dirty="0">
                <a:latin typeface="Segoe UI"/>
                <a:cs typeface="Segoe UI"/>
              </a:rPr>
              <a:t>The Work Release Program has placed thousands of individuals into jobs since its inception in 1965.</a:t>
            </a:r>
          </a:p>
          <a:p>
            <a:pPr marL="285750" indent="-285750">
              <a:lnSpc>
                <a:spcPct val="100000"/>
              </a:lnSpc>
              <a:buClr>
                <a:srgbClr val="DFB160"/>
              </a:buClr>
              <a:buFont typeface="Arial" panose="020B0604020202020204" pitchFamily="34" charset="0"/>
              <a:buChar char="•"/>
            </a:pPr>
            <a:endParaRPr lang="en-US" sz="2800" dirty="0">
              <a:latin typeface="Segoe UI"/>
              <a:cs typeface="Segoe UI"/>
            </a:endParaRPr>
          </a:p>
          <a:p>
            <a:pPr>
              <a:lnSpc>
                <a:spcPct val="100000"/>
              </a:lnSpc>
              <a:buClr>
                <a:srgbClr val="DFB160"/>
              </a:buClr>
            </a:pPr>
            <a:r>
              <a:rPr lang="en-US" sz="2800" dirty="0">
                <a:latin typeface="Segoe UI"/>
                <a:cs typeface="Segoe UI"/>
              </a:rPr>
              <a:t>Work Release Functions:</a:t>
            </a:r>
          </a:p>
          <a:p>
            <a:pPr marL="285750" indent="-285750">
              <a:lnSpc>
                <a:spcPct val="100000"/>
              </a:lnSpc>
              <a:buClr>
                <a:srgbClr val="DFB160"/>
              </a:buClr>
              <a:buFont typeface="Arial" panose="020B0604020202020204" pitchFamily="34" charset="0"/>
              <a:buChar char="•"/>
            </a:pPr>
            <a:r>
              <a:rPr lang="en-US" sz="2200" dirty="0">
                <a:solidFill>
                  <a:srgbClr val="404040"/>
                </a:solidFill>
                <a:latin typeface="Segoe UI"/>
                <a:cs typeface="Segoe UI"/>
              </a:rPr>
              <a:t>Protects public interest by collecting court fees, child support, and victim restitution.</a:t>
            </a:r>
          </a:p>
          <a:p>
            <a:pPr marL="285750" indent="-285750">
              <a:lnSpc>
                <a:spcPct val="100000"/>
              </a:lnSpc>
              <a:buClr>
                <a:srgbClr val="DFB160"/>
              </a:buClr>
              <a:buFont typeface="Arial" panose="020B0604020202020204" pitchFamily="34" charset="0"/>
              <a:buChar char="•"/>
            </a:pPr>
            <a:r>
              <a:rPr lang="en-US" sz="2200" dirty="0">
                <a:latin typeface="Segoe UI"/>
                <a:cs typeface="Segoe UI"/>
              </a:rPr>
              <a:t>Provides a work history/personal references.</a:t>
            </a:r>
          </a:p>
          <a:p>
            <a:pPr marL="285750" indent="-285750">
              <a:lnSpc>
                <a:spcPct val="100000"/>
              </a:lnSpc>
              <a:buClr>
                <a:srgbClr val="DFB160"/>
              </a:buClr>
              <a:buFont typeface="Arial" panose="020B0604020202020204" pitchFamily="34" charset="0"/>
              <a:buChar char="•"/>
            </a:pPr>
            <a:r>
              <a:rPr lang="en-US" sz="2200" dirty="0">
                <a:latin typeface="Segoe UI"/>
                <a:cs typeface="Segoe UI"/>
              </a:rPr>
              <a:t>Promotes reintegration into the community.</a:t>
            </a:r>
          </a:p>
          <a:p>
            <a:pPr marL="285750" indent="-285750">
              <a:lnSpc>
                <a:spcPct val="100000"/>
              </a:lnSpc>
              <a:buClr>
                <a:srgbClr val="DFB160"/>
              </a:buClr>
              <a:buFont typeface="Arial" panose="020B0604020202020204" pitchFamily="34" charset="0"/>
              <a:buChar char="•"/>
            </a:pPr>
            <a:r>
              <a:rPr lang="en-US" sz="2200" dirty="0">
                <a:latin typeface="Segoe UI"/>
                <a:cs typeface="Segoe UI"/>
              </a:rPr>
              <a:t>Allows for partnerships with community employers as a workforce. </a:t>
            </a:r>
            <a:endParaRPr lang="en-US" sz="2200" dirty="0">
              <a:cs typeface="Segoe UI"/>
            </a:endParaRPr>
          </a:p>
          <a:p>
            <a:pPr marL="457200" indent="-457200">
              <a:buFont typeface="Arial"/>
              <a:buChar char="•"/>
            </a:pPr>
            <a:endParaRPr lang="en-US" sz="2800" dirty="0">
              <a:latin typeface="Segoe UI"/>
            </a:endParaRPr>
          </a:p>
          <a:p>
            <a:pPr>
              <a:lnSpc>
                <a:spcPct val="150000"/>
              </a:lnSpc>
              <a:buFont typeface="Arial" panose="020B0604020202020204" pitchFamily="34" charset="0"/>
              <a:buChar char="•"/>
            </a:pPr>
            <a:endParaRPr lang="en-US" sz="2800" dirty="0">
              <a:cs typeface="Segoe UI"/>
            </a:endParaRPr>
          </a:p>
          <a:p>
            <a:pPr marL="285750" indent="-285750">
              <a:lnSpc>
                <a:spcPct val="100000"/>
              </a:lnSpc>
              <a:spcAft>
                <a:spcPts val="300"/>
              </a:spcAft>
              <a:buFont typeface="Arial" panose="020B0604020202020204" pitchFamily="34" charset="0"/>
              <a:buChar char="•"/>
            </a:pPr>
            <a:endParaRPr lang="en-US" sz="2800" dirty="0">
              <a:solidFill>
                <a:schemeClr val="tx1"/>
              </a:solidFill>
              <a:latin typeface="+mn-lt"/>
            </a:endParaRPr>
          </a:p>
        </p:txBody>
      </p:sp>
    </p:spTree>
    <p:extLst>
      <p:ext uri="{BB962C8B-B14F-4D97-AF65-F5344CB8AC3E}">
        <p14:creationId xmlns:p14="http://schemas.microsoft.com/office/powerpoint/2010/main" val="3984992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8" ma:contentTypeDescription="Create a new document." ma:contentTypeScope="" ma:versionID="4e1583c440e606faa30a5e2a7474547a">
  <xsd:schema xmlns:xsd="http://www.w3.org/2001/XMLSchema" xmlns:xs="http://www.w3.org/2001/XMLSchema" xmlns:p="http://schemas.microsoft.com/office/2006/metadata/properties" xmlns:ns1="http://schemas.microsoft.com/sharepoint/v3" xmlns:ns2="10f2cb44-b37d-4693-a5c3-140ab663d372" xmlns:ns3="fb82bcdf-ea63-4554-99e3-e15ccd87b479" targetNamespace="http://schemas.microsoft.com/office/2006/metadata/properties" ma:root="true" ma:fieldsID="7db945849f9ad4d2e9af184f5ae7637f" ns1:_="" ns2:_="" ns3:_="">
    <xsd:import namespace="http://schemas.microsoft.com/sharepoint/v3"/>
    <xsd:import namespace="10f2cb44-b37d-4693-a5c3-140ab663d372"/>
    <xsd:import namespace="fb82bcdf-ea63-4554-99e3-e15ccd87b47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_x002e_Division"/>
                <xsd:element ref="ns3:_x002e_Audience"/>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2cb44-b37d-4693-a5c3-140ab663d37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b82bcdf-ea63-4554-99e3-e15ccd87b479" elementFormDefault="qualified">
    <xsd:import namespace="http://schemas.microsoft.com/office/2006/documentManagement/types"/>
    <xsd:import namespace="http://schemas.microsoft.com/office/infopath/2007/PartnerControls"/>
    <xsd:element name="_x002e_Division" ma:index="13" ma:displayName=".Division" ma:list="{6d4f0350-c710-41a0-8bcb-f0de28c9c638}" ma:internalName="_x002E_Division" ma:readOnly="false" ma:showField="Title" ma:web="fb82bcdf-ea63-4554-99e3-e15ccd87b479">
      <xsd:simpleType>
        <xsd:restriction base="dms:Lookup"/>
      </xsd:simpleType>
    </xsd:element>
    <xsd:element name="_x002e_Audience" ma:index="14" ma:displayName=".Audience" ma:list="{eaaf37a0-298c-4630-9893-fef0721e21dc}" ma:internalName="_x002E_Audience" ma:showField="Title" ma:web="fb82bcdf-ea63-4554-99e3-e15ccd87b479">
      <xsd:simpleType>
        <xsd:restriction base="dms:Lookup"/>
      </xsd:simpleType>
    </xsd:element>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_x002e_Division xmlns="fb82bcdf-ea63-4554-99e3-e15ccd87b479">8</_x002e_Division>
    <PublishingStartDate xmlns="http://schemas.microsoft.com/sharepoint/v3" xsi:nil="true"/>
    <_x002e_Audience xmlns="fb82bcdf-ea63-4554-99e3-e15ccd87b479">5</_x002e_Audience>
  </documentManagement>
</p:properties>
</file>

<file path=customXml/itemProps1.xml><?xml version="1.0" encoding="utf-8"?>
<ds:datastoreItem xmlns:ds="http://schemas.openxmlformats.org/officeDocument/2006/customXml" ds:itemID="{DBD8B758-8FE6-4BA9-AC61-83F029627E1A}"/>
</file>

<file path=customXml/itemProps2.xml><?xml version="1.0" encoding="utf-8"?>
<ds:datastoreItem xmlns:ds="http://schemas.openxmlformats.org/officeDocument/2006/customXml" ds:itemID="{CB9D2AEC-85D7-4D2F-959D-42F1ECE1F6BA}"/>
</file>

<file path=customXml/itemProps3.xml><?xml version="1.0" encoding="utf-8"?>
<ds:datastoreItem xmlns:ds="http://schemas.openxmlformats.org/officeDocument/2006/customXml" ds:itemID="{8A015E3A-A0E3-4A3A-91A3-AF7F32EF5443}"/>
</file>

<file path=customXml/itemProps4.xml><?xml version="1.0" encoding="utf-8"?>
<ds:datastoreItem xmlns:ds="http://schemas.openxmlformats.org/officeDocument/2006/customXml" ds:itemID="{F41CB0CD-2F62-4BED-9C61-608A9B8EA36B}"/>
</file>

<file path=docProps/app.xml><?xml version="1.0" encoding="utf-8"?>
<Properties xmlns="http://schemas.openxmlformats.org/officeDocument/2006/extended-properties" xmlns:vt="http://schemas.openxmlformats.org/officeDocument/2006/docPropsVTypes">
  <TotalTime>506</TotalTime>
  <Words>3124</Words>
  <Application>Microsoft Office PowerPoint</Application>
  <PresentationFormat>Widescreen</PresentationFormat>
  <Paragraphs>329</Paragraphs>
  <Slides>34</Slides>
  <Notes>32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34</vt:i4>
      </vt:variant>
    </vt:vector>
  </HeadingPairs>
  <TitlesOfParts>
    <vt:vector size="50" baseType="lpstr">
      <vt:lpstr>Arial</vt:lpstr>
      <vt:lpstr>Calibri</vt:lpstr>
      <vt:lpstr>Calibri Light</vt:lpstr>
      <vt:lpstr>Courier New</vt:lpstr>
      <vt:lpstr>Courier New,monospace</vt:lpstr>
      <vt:lpstr>Georgia</vt:lpstr>
      <vt:lpstr>Leelawadee</vt:lpstr>
      <vt:lpstr>Leelawadee UI</vt:lpstr>
      <vt:lpstr>Montserrat</vt:lpstr>
      <vt:lpstr>Playfair Display</vt:lpstr>
      <vt:lpstr>Playfair Display SemiBold</vt:lpstr>
      <vt:lpstr>Segoe UI</vt:lpstr>
      <vt:lpstr>Source Sans Pro</vt:lpstr>
      <vt:lpstr>Source Sans Pro SemiBold</vt:lpstr>
      <vt:lpstr>Office Theme</vt:lpstr>
      <vt:lpstr>Office Theme</vt:lpstr>
      <vt:lpstr>PowerPoint Presentation</vt:lpstr>
      <vt:lpstr>PowerPoint Presentation</vt:lpstr>
      <vt:lpstr>A Message from Governor Evers</vt:lpstr>
      <vt:lpstr>A Message from DWD Secretary-Designee Amy Pechacek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Institution Job Centers</vt:lpstr>
      <vt:lpstr>PowerPoint Presentation</vt:lpstr>
      <vt:lpstr>PowerPoint Presentation</vt:lpstr>
      <vt:lpstr>Windows to Work (W2W)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Corrections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Kelsey S</dc:creator>
  <cp:lastModifiedBy>Osell, Zachary M</cp:lastModifiedBy>
  <cp:revision>19</cp:revision>
  <dcterms:created xsi:type="dcterms:W3CDTF">2020-09-01T13:03:48Z</dcterms:created>
  <dcterms:modified xsi:type="dcterms:W3CDTF">2022-03-22T20:57:28Z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