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4"/>
  </p:notesMasterIdLst>
  <p:handoutMasterIdLst>
    <p:handoutMasterId r:id="rId25"/>
  </p:handoutMasterIdLst>
  <p:sldIdLst>
    <p:sldId id="266" r:id="rId2"/>
    <p:sldId id="285" r:id="rId3"/>
    <p:sldId id="269" r:id="rId4"/>
    <p:sldId id="296" r:id="rId5"/>
    <p:sldId id="267" r:id="rId6"/>
    <p:sldId id="289" r:id="rId7"/>
    <p:sldId id="268" r:id="rId8"/>
    <p:sldId id="290" r:id="rId9"/>
    <p:sldId id="291" r:id="rId10"/>
    <p:sldId id="286" r:id="rId11"/>
    <p:sldId id="292" r:id="rId12"/>
    <p:sldId id="273" r:id="rId13"/>
    <p:sldId id="274" r:id="rId14"/>
    <p:sldId id="287" r:id="rId15"/>
    <p:sldId id="293" r:id="rId16"/>
    <p:sldId id="277" r:id="rId17"/>
    <p:sldId id="294" r:id="rId18"/>
    <p:sldId id="278" r:id="rId19"/>
    <p:sldId id="279" r:id="rId20"/>
    <p:sldId id="288" r:id="rId21"/>
    <p:sldId id="297" r:id="rId22"/>
    <p:sldId id="264" r:id="rId2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F6DEA-9A82-40E0-917D-DCC49255761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6BEC95-8993-4619-A211-41EA45D448EE}">
      <dgm:prSet phldrT="[Text]" custT="1"/>
      <dgm:spPr/>
      <dgm:t>
        <a:bodyPr/>
        <a:lstStyle/>
        <a:p>
          <a:r>
            <a:rPr lang="en-US" sz="2000" dirty="0" smtClean="0"/>
            <a:t>House Assigned</a:t>
          </a:r>
          <a:endParaRPr lang="en-US" sz="2000" dirty="0"/>
        </a:p>
      </dgm:t>
    </dgm:pt>
    <dgm:pt modelId="{B57724F0-EA90-490B-B96C-ACFB3A56C145}" type="parTrans" cxnId="{3833F18A-21BD-41C3-9106-EF171C373ED8}">
      <dgm:prSet/>
      <dgm:spPr/>
      <dgm:t>
        <a:bodyPr/>
        <a:lstStyle/>
        <a:p>
          <a:endParaRPr lang="en-US"/>
        </a:p>
      </dgm:t>
    </dgm:pt>
    <dgm:pt modelId="{5E19F3ED-DA6F-4B3B-9711-21994ED058DE}" type="sibTrans" cxnId="{3833F18A-21BD-41C3-9106-EF171C373ED8}">
      <dgm:prSet custT="1"/>
      <dgm:spPr/>
      <dgm:t>
        <a:bodyPr/>
        <a:lstStyle/>
        <a:p>
          <a:r>
            <a:rPr lang="en-US" sz="2000" dirty="0" smtClean="0"/>
            <a:t>Mental Health Clinician</a:t>
          </a:r>
          <a:endParaRPr lang="en-US" sz="2000" dirty="0"/>
        </a:p>
      </dgm:t>
    </dgm:pt>
    <dgm:pt modelId="{D5ECC799-469E-427E-983A-7B9C22B2FE9B}">
      <dgm:prSet phldrT="[Text]" custT="1"/>
      <dgm:spPr/>
      <dgm:t>
        <a:bodyPr/>
        <a:lstStyle/>
        <a:p>
          <a:r>
            <a:rPr lang="en-US" sz="2000" dirty="0" smtClean="0"/>
            <a:t>House Case Manager</a:t>
          </a:r>
          <a:endParaRPr lang="en-US" sz="2000" dirty="0"/>
        </a:p>
      </dgm:t>
    </dgm:pt>
    <dgm:pt modelId="{36DCCD14-EAF3-4567-875D-A0943ADFE0A1}" type="parTrans" cxnId="{B3DB7347-08D0-4158-BB41-09DB7AE9F3A7}">
      <dgm:prSet/>
      <dgm:spPr/>
      <dgm:t>
        <a:bodyPr/>
        <a:lstStyle/>
        <a:p>
          <a:endParaRPr lang="en-US"/>
        </a:p>
      </dgm:t>
    </dgm:pt>
    <dgm:pt modelId="{28B578EE-933B-41AB-9370-5DAFA7FABADB}" type="sibTrans" cxnId="{B3DB7347-08D0-4158-BB41-09DB7AE9F3A7}">
      <dgm:prSet custT="1"/>
      <dgm:spPr/>
      <dgm:t>
        <a:bodyPr/>
        <a:lstStyle/>
        <a:p>
          <a:r>
            <a:rPr lang="en-US" sz="2000" dirty="0" smtClean="0"/>
            <a:t>Daily Point Sheets</a:t>
          </a:r>
          <a:endParaRPr lang="en-US" sz="2000" dirty="0"/>
        </a:p>
      </dgm:t>
    </dgm:pt>
    <dgm:pt modelId="{316BF416-AB82-40B1-9AF5-5D4D3DE3E036}">
      <dgm:prSet phldrT="[Text]" custT="1"/>
      <dgm:spPr/>
      <dgm:t>
        <a:bodyPr/>
        <a:lstStyle/>
        <a:p>
          <a:r>
            <a:rPr lang="en-US" sz="2000" dirty="0" smtClean="0"/>
            <a:t>Adult Mentor</a:t>
          </a:r>
          <a:endParaRPr lang="en-US" sz="2000" dirty="0"/>
        </a:p>
      </dgm:t>
    </dgm:pt>
    <dgm:pt modelId="{0B4B8A5B-2848-43A6-9C51-66A6C962F7B3}" type="parTrans" cxnId="{85C0F894-DF80-4F44-9897-B2D63A0C1AED}">
      <dgm:prSet/>
      <dgm:spPr/>
      <dgm:t>
        <a:bodyPr/>
        <a:lstStyle/>
        <a:p>
          <a:endParaRPr lang="en-US"/>
        </a:p>
      </dgm:t>
    </dgm:pt>
    <dgm:pt modelId="{47689709-3B11-475C-979D-B45A2A80FAAD}" type="sibTrans" cxnId="{85C0F894-DF80-4F44-9897-B2D63A0C1AED}">
      <dgm:prSet custT="1"/>
      <dgm:spPr/>
      <dgm:t>
        <a:bodyPr/>
        <a:lstStyle/>
        <a:p>
          <a:r>
            <a:rPr lang="en-US" sz="2000" dirty="0" smtClean="0"/>
            <a:t>Monthly Progress Reviews</a:t>
          </a:r>
          <a:endParaRPr lang="en-US" sz="2000" dirty="0"/>
        </a:p>
      </dgm:t>
    </dgm:pt>
    <dgm:pt modelId="{ADB60A81-29A3-47E3-A95B-579B3137ADE6}" type="pres">
      <dgm:prSet presAssocID="{280F6DEA-9A82-40E0-917D-DCC49255761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529D6B2-BC56-4C97-8703-017B3D978128}" type="pres">
      <dgm:prSet presAssocID="{BC6BEC95-8993-4619-A211-41EA45D448EE}" presName="composite" presStyleCnt="0"/>
      <dgm:spPr/>
    </dgm:pt>
    <dgm:pt modelId="{82D02011-19C5-4420-832F-7D5C85F1C708}" type="pres">
      <dgm:prSet presAssocID="{BC6BEC95-8993-4619-A211-41EA45D448EE}" presName="Parent1" presStyleLbl="node1" presStyleIdx="0" presStyleCnt="6" custScaleX="118511" custScaleY="106107" custLinFactNeighborX="11389" custLinFactNeighborY="15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1AA49-2822-4D40-B90B-FAAA20328EED}" type="pres">
      <dgm:prSet presAssocID="{BC6BEC95-8993-4619-A211-41EA45D448EE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06E10-6976-4054-B645-D23BF6C3C611}" type="pres">
      <dgm:prSet presAssocID="{BC6BEC95-8993-4619-A211-41EA45D448EE}" presName="BalanceSpacing" presStyleCnt="0"/>
      <dgm:spPr/>
    </dgm:pt>
    <dgm:pt modelId="{9700EDD4-C0FA-445D-B648-614B510F91A1}" type="pres">
      <dgm:prSet presAssocID="{BC6BEC95-8993-4619-A211-41EA45D448EE}" presName="BalanceSpacing1" presStyleCnt="0"/>
      <dgm:spPr/>
    </dgm:pt>
    <dgm:pt modelId="{33295446-445B-401C-817D-BDBCC4AAA56E}" type="pres">
      <dgm:prSet presAssocID="{5E19F3ED-DA6F-4B3B-9711-21994ED058DE}" presName="Accent1Text" presStyleLbl="node1" presStyleIdx="1" presStyleCnt="6" custScaleX="109942" custScaleY="101159" custLinFactNeighborX="-38787" custLinFactNeighborY="-2191"/>
      <dgm:spPr/>
      <dgm:t>
        <a:bodyPr/>
        <a:lstStyle/>
        <a:p>
          <a:endParaRPr lang="en-US"/>
        </a:p>
      </dgm:t>
    </dgm:pt>
    <dgm:pt modelId="{3F24BAC8-3C5D-442A-91DA-ED142E87CC98}" type="pres">
      <dgm:prSet presAssocID="{5E19F3ED-DA6F-4B3B-9711-21994ED058DE}" presName="spaceBetweenRectangles" presStyleCnt="0"/>
      <dgm:spPr/>
    </dgm:pt>
    <dgm:pt modelId="{7ACADB73-E492-41B3-91A6-40A966E4C086}" type="pres">
      <dgm:prSet presAssocID="{D5ECC799-469E-427E-983A-7B9C22B2FE9B}" presName="composite" presStyleCnt="0"/>
      <dgm:spPr/>
    </dgm:pt>
    <dgm:pt modelId="{C38062B1-9E52-4D2C-A9A8-33EE62E08FC7}" type="pres">
      <dgm:prSet presAssocID="{D5ECC799-469E-427E-983A-7B9C22B2FE9B}" presName="Parent1" presStyleLbl="node1" presStyleIdx="2" presStyleCnt="6" custScaleX="120514" custScaleY="107557" custLinFactX="-47977" custLinFactNeighborX="-100000" custLinFactNeighborY="-10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9A818-F22E-49A4-9B27-19E00D761250}" type="pres">
      <dgm:prSet presAssocID="{D5ECC799-469E-427E-983A-7B9C22B2FE9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F0459-EC5C-44F9-BE95-CC39E5EE9DC7}" type="pres">
      <dgm:prSet presAssocID="{D5ECC799-469E-427E-983A-7B9C22B2FE9B}" presName="BalanceSpacing" presStyleCnt="0"/>
      <dgm:spPr/>
    </dgm:pt>
    <dgm:pt modelId="{4A4E7797-ACF1-4CA6-B7ED-B97E9B3FB2B9}" type="pres">
      <dgm:prSet presAssocID="{D5ECC799-469E-427E-983A-7B9C22B2FE9B}" presName="BalanceSpacing1" presStyleCnt="0"/>
      <dgm:spPr/>
    </dgm:pt>
    <dgm:pt modelId="{2126C34D-CA06-47AB-8780-99E95340BF55}" type="pres">
      <dgm:prSet presAssocID="{28B578EE-933B-41AB-9370-5DAFA7FABADB}" presName="Accent1Text" presStyleLbl="node1" presStyleIdx="3" presStyleCnt="6" custLinFactNeighborX="11376" custLinFactNeighborY="-1015"/>
      <dgm:spPr/>
      <dgm:t>
        <a:bodyPr/>
        <a:lstStyle/>
        <a:p>
          <a:endParaRPr lang="en-US"/>
        </a:p>
      </dgm:t>
    </dgm:pt>
    <dgm:pt modelId="{847DFF47-B4FE-4423-985F-FDF51CCC3158}" type="pres">
      <dgm:prSet presAssocID="{28B578EE-933B-41AB-9370-5DAFA7FABADB}" presName="spaceBetweenRectangles" presStyleCnt="0"/>
      <dgm:spPr/>
    </dgm:pt>
    <dgm:pt modelId="{0DF94913-914C-4787-88F2-79C81EC6D747}" type="pres">
      <dgm:prSet presAssocID="{316BF416-AB82-40B1-9AF5-5D4D3DE3E036}" presName="composite" presStyleCnt="0"/>
      <dgm:spPr/>
    </dgm:pt>
    <dgm:pt modelId="{F2E59C19-9541-4D21-A818-8339CAF32DAF}" type="pres">
      <dgm:prSet presAssocID="{316BF416-AB82-40B1-9AF5-5D4D3DE3E036}" presName="Parent1" presStyleLbl="node1" presStyleIdx="4" presStyleCnt="6" custScaleX="107399" custScaleY="109306" custLinFactNeighborX="8450" custLinFactNeighborY="18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5345D-D550-4E0C-B49C-C01FF27D7EB1}" type="pres">
      <dgm:prSet presAssocID="{316BF416-AB82-40B1-9AF5-5D4D3DE3E03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B0273-3422-4D93-8A18-0385166B8EC2}" type="pres">
      <dgm:prSet presAssocID="{316BF416-AB82-40B1-9AF5-5D4D3DE3E036}" presName="BalanceSpacing" presStyleCnt="0"/>
      <dgm:spPr/>
    </dgm:pt>
    <dgm:pt modelId="{B1E8A749-6C44-443B-A1CD-0D92E86D5E0B}" type="pres">
      <dgm:prSet presAssocID="{316BF416-AB82-40B1-9AF5-5D4D3DE3E036}" presName="BalanceSpacing1" presStyleCnt="0"/>
      <dgm:spPr/>
    </dgm:pt>
    <dgm:pt modelId="{C8B73E01-8AB5-46D8-A1BA-9B526C6BBC13}" type="pres">
      <dgm:prSet presAssocID="{47689709-3B11-475C-979D-B45A2A80FAAD}" presName="Accent1Text" presStyleLbl="node1" presStyleIdx="5" presStyleCnt="6" custScaleX="122185" custScaleY="110835" custLinFactNeighborX="-32359" custLinFactNeighborY="3062"/>
      <dgm:spPr/>
      <dgm:t>
        <a:bodyPr/>
        <a:lstStyle/>
        <a:p>
          <a:endParaRPr lang="en-US"/>
        </a:p>
      </dgm:t>
    </dgm:pt>
  </dgm:ptLst>
  <dgm:cxnLst>
    <dgm:cxn modelId="{85C0F894-DF80-4F44-9897-B2D63A0C1AED}" srcId="{280F6DEA-9A82-40E0-917D-DCC49255761C}" destId="{316BF416-AB82-40B1-9AF5-5D4D3DE3E036}" srcOrd="2" destOrd="0" parTransId="{0B4B8A5B-2848-43A6-9C51-66A6C962F7B3}" sibTransId="{47689709-3B11-475C-979D-B45A2A80FAAD}"/>
    <dgm:cxn modelId="{7D39F23F-21DD-4F97-B5CB-B4179A194367}" type="presOf" srcId="{28B578EE-933B-41AB-9370-5DAFA7FABADB}" destId="{2126C34D-CA06-47AB-8780-99E95340BF55}" srcOrd="0" destOrd="0" presId="urn:microsoft.com/office/officeart/2008/layout/AlternatingHexagons"/>
    <dgm:cxn modelId="{3833F18A-21BD-41C3-9106-EF171C373ED8}" srcId="{280F6DEA-9A82-40E0-917D-DCC49255761C}" destId="{BC6BEC95-8993-4619-A211-41EA45D448EE}" srcOrd="0" destOrd="0" parTransId="{B57724F0-EA90-490B-B96C-ACFB3A56C145}" sibTransId="{5E19F3ED-DA6F-4B3B-9711-21994ED058DE}"/>
    <dgm:cxn modelId="{65FD7706-6F8B-4D6B-AFF3-66C3C6E8D1B9}" type="presOf" srcId="{BC6BEC95-8993-4619-A211-41EA45D448EE}" destId="{82D02011-19C5-4420-832F-7D5C85F1C708}" srcOrd="0" destOrd="0" presId="urn:microsoft.com/office/officeart/2008/layout/AlternatingHexagons"/>
    <dgm:cxn modelId="{ACE7B334-0C32-445A-9E8E-F01B71ECBBDD}" type="presOf" srcId="{280F6DEA-9A82-40E0-917D-DCC49255761C}" destId="{ADB60A81-29A3-47E3-A95B-579B3137ADE6}" srcOrd="0" destOrd="0" presId="urn:microsoft.com/office/officeart/2008/layout/AlternatingHexagons"/>
    <dgm:cxn modelId="{B3DB7347-08D0-4158-BB41-09DB7AE9F3A7}" srcId="{280F6DEA-9A82-40E0-917D-DCC49255761C}" destId="{D5ECC799-469E-427E-983A-7B9C22B2FE9B}" srcOrd="1" destOrd="0" parTransId="{36DCCD14-EAF3-4567-875D-A0943ADFE0A1}" sibTransId="{28B578EE-933B-41AB-9370-5DAFA7FABADB}"/>
    <dgm:cxn modelId="{CAA9ACBF-DDAB-41D3-A60C-0B1170C46CC9}" type="presOf" srcId="{5E19F3ED-DA6F-4B3B-9711-21994ED058DE}" destId="{33295446-445B-401C-817D-BDBCC4AAA56E}" srcOrd="0" destOrd="0" presId="urn:microsoft.com/office/officeart/2008/layout/AlternatingHexagons"/>
    <dgm:cxn modelId="{7CCD0427-3472-4668-B295-47841EE4BE9B}" type="presOf" srcId="{316BF416-AB82-40B1-9AF5-5D4D3DE3E036}" destId="{F2E59C19-9541-4D21-A818-8339CAF32DAF}" srcOrd="0" destOrd="0" presId="urn:microsoft.com/office/officeart/2008/layout/AlternatingHexagons"/>
    <dgm:cxn modelId="{9BB04ED4-79B8-4DAE-A9C6-7FDA4AE35789}" type="presOf" srcId="{47689709-3B11-475C-979D-B45A2A80FAAD}" destId="{C8B73E01-8AB5-46D8-A1BA-9B526C6BBC13}" srcOrd="0" destOrd="0" presId="urn:microsoft.com/office/officeart/2008/layout/AlternatingHexagons"/>
    <dgm:cxn modelId="{4EB27FCC-7F28-407E-BA13-27EB59CAE2B0}" type="presOf" srcId="{D5ECC799-469E-427E-983A-7B9C22B2FE9B}" destId="{C38062B1-9E52-4D2C-A9A8-33EE62E08FC7}" srcOrd="0" destOrd="0" presId="urn:microsoft.com/office/officeart/2008/layout/AlternatingHexagons"/>
    <dgm:cxn modelId="{9C8D6E11-091F-43D7-8D12-5BC39A33C626}" type="presParOf" srcId="{ADB60A81-29A3-47E3-A95B-579B3137ADE6}" destId="{1529D6B2-BC56-4C97-8703-017B3D978128}" srcOrd="0" destOrd="0" presId="urn:microsoft.com/office/officeart/2008/layout/AlternatingHexagons"/>
    <dgm:cxn modelId="{0EF4DDB9-1AE3-406E-9F63-5B57E994D2DC}" type="presParOf" srcId="{1529D6B2-BC56-4C97-8703-017B3D978128}" destId="{82D02011-19C5-4420-832F-7D5C85F1C708}" srcOrd="0" destOrd="0" presId="urn:microsoft.com/office/officeart/2008/layout/AlternatingHexagons"/>
    <dgm:cxn modelId="{5930DAD1-DB82-4D30-A954-2C4A8F5B851B}" type="presParOf" srcId="{1529D6B2-BC56-4C97-8703-017B3D978128}" destId="{AAE1AA49-2822-4D40-B90B-FAAA20328EED}" srcOrd="1" destOrd="0" presId="urn:microsoft.com/office/officeart/2008/layout/AlternatingHexagons"/>
    <dgm:cxn modelId="{AE0048C0-AC81-4E9A-9AD9-F8AB4FB42281}" type="presParOf" srcId="{1529D6B2-BC56-4C97-8703-017B3D978128}" destId="{68806E10-6976-4054-B645-D23BF6C3C611}" srcOrd="2" destOrd="0" presId="urn:microsoft.com/office/officeart/2008/layout/AlternatingHexagons"/>
    <dgm:cxn modelId="{8C3B4902-4D0B-46D2-BCE8-6A898CD11F81}" type="presParOf" srcId="{1529D6B2-BC56-4C97-8703-017B3D978128}" destId="{9700EDD4-C0FA-445D-B648-614B510F91A1}" srcOrd="3" destOrd="0" presId="urn:microsoft.com/office/officeart/2008/layout/AlternatingHexagons"/>
    <dgm:cxn modelId="{6D472696-3DAB-47AB-8975-CE5D7605EB16}" type="presParOf" srcId="{1529D6B2-BC56-4C97-8703-017B3D978128}" destId="{33295446-445B-401C-817D-BDBCC4AAA56E}" srcOrd="4" destOrd="0" presId="urn:microsoft.com/office/officeart/2008/layout/AlternatingHexagons"/>
    <dgm:cxn modelId="{141C260B-4E18-46D1-BEFD-27C29D4D6F58}" type="presParOf" srcId="{ADB60A81-29A3-47E3-A95B-579B3137ADE6}" destId="{3F24BAC8-3C5D-442A-91DA-ED142E87CC98}" srcOrd="1" destOrd="0" presId="urn:microsoft.com/office/officeart/2008/layout/AlternatingHexagons"/>
    <dgm:cxn modelId="{98ABB7D4-20DB-40B4-9A57-89F9788EEE14}" type="presParOf" srcId="{ADB60A81-29A3-47E3-A95B-579B3137ADE6}" destId="{7ACADB73-E492-41B3-91A6-40A966E4C086}" srcOrd="2" destOrd="0" presId="urn:microsoft.com/office/officeart/2008/layout/AlternatingHexagons"/>
    <dgm:cxn modelId="{1AE5D891-FB68-42DF-923F-DAE4A1778EEB}" type="presParOf" srcId="{7ACADB73-E492-41B3-91A6-40A966E4C086}" destId="{C38062B1-9E52-4D2C-A9A8-33EE62E08FC7}" srcOrd="0" destOrd="0" presId="urn:microsoft.com/office/officeart/2008/layout/AlternatingHexagons"/>
    <dgm:cxn modelId="{B3B74F3C-5507-41BE-B26F-004732C3E102}" type="presParOf" srcId="{7ACADB73-E492-41B3-91A6-40A966E4C086}" destId="{C969A818-F22E-49A4-9B27-19E00D761250}" srcOrd="1" destOrd="0" presId="urn:microsoft.com/office/officeart/2008/layout/AlternatingHexagons"/>
    <dgm:cxn modelId="{DC68E912-953F-41B9-8CDD-0374A008CCBD}" type="presParOf" srcId="{7ACADB73-E492-41B3-91A6-40A966E4C086}" destId="{AADF0459-EC5C-44F9-BE95-CC39E5EE9DC7}" srcOrd="2" destOrd="0" presId="urn:microsoft.com/office/officeart/2008/layout/AlternatingHexagons"/>
    <dgm:cxn modelId="{D3CD156A-5E9B-4412-94E2-F261F7BADCEA}" type="presParOf" srcId="{7ACADB73-E492-41B3-91A6-40A966E4C086}" destId="{4A4E7797-ACF1-4CA6-B7ED-B97E9B3FB2B9}" srcOrd="3" destOrd="0" presId="urn:microsoft.com/office/officeart/2008/layout/AlternatingHexagons"/>
    <dgm:cxn modelId="{E795A976-2644-4C52-B977-8AB581FA4C36}" type="presParOf" srcId="{7ACADB73-E492-41B3-91A6-40A966E4C086}" destId="{2126C34D-CA06-47AB-8780-99E95340BF55}" srcOrd="4" destOrd="0" presId="urn:microsoft.com/office/officeart/2008/layout/AlternatingHexagons"/>
    <dgm:cxn modelId="{946FF5DF-1061-4249-B86A-180F2D438109}" type="presParOf" srcId="{ADB60A81-29A3-47E3-A95B-579B3137ADE6}" destId="{847DFF47-B4FE-4423-985F-FDF51CCC3158}" srcOrd="3" destOrd="0" presId="urn:microsoft.com/office/officeart/2008/layout/AlternatingHexagons"/>
    <dgm:cxn modelId="{3E0ABFB5-6FE0-4C1D-8CDC-A10167FDA60E}" type="presParOf" srcId="{ADB60A81-29A3-47E3-A95B-579B3137ADE6}" destId="{0DF94913-914C-4787-88F2-79C81EC6D747}" srcOrd="4" destOrd="0" presId="urn:microsoft.com/office/officeart/2008/layout/AlternatingHexagons"/>
    <dgm:cxn modelId="{AFC84ECD-DEE4-4BF7-B17D-354B6E5312CA}" type="presParOf" srcId="{0DF94913-914C-4787-88F2-79C81EC6D747}" destId="{F2E59C19-9541-4D21-A818-8339CAF32DAF}" srcOrd="0" destOrd="0" presId="urn:microsoft.com/office/officeart/2008/layout/AlternatingHexagons"/>
    <dgm:cxn modelId="{15520E93-350B-488A-95FB-196E2DE0D3AD}" type="presParOf" srcId="{0DF94913-914C-4787-88F2-79C81EC6D747}" destId="{6265345D-D550-4E0C-B49C-C01FF27D7EB1}" srcOrd="1" destOrd="0" presId="urn:microsoft.com/office/officeart/2008/layout/AlternatingHexagons"/>
    <dgm:cxn modelId="{58528CD9-A923-4471-8DBB-5910C6AC07FA}" type="presParOf" srcId="{0DF94913-914C-4787-88F2-79C81EC6D747}" destId="{154B0273-3422-4D93-8A18-0385166B8EC2}" srcOrd="2" destOrd="0" presId="urn:microsoft.com/office/officeart/2008/layout/AlternatingHexagons"/>
    <dgm:cxn modelId="{B127F84E-9858-455A-9C01-8CC49FE0D164}" type="presParOf" srcId="{0DF94913-914C-4787-88F2-79C81EC6D747}" destId="{B1E8A749-6C44-443B-A1CD-0D92E86D5E0B}" srcOrd="3" destOrd="0" presId="urn:microsoft.com/office/officeart/2008/layout/AlternatingHexagons"/>
    <dgm:cxn modelId="{78553507-5C1D-4602-B213-2E46DF184CB6}" type="presParOf" srcId="{0DF94913-914C-4787-88F2-79C81EC6D747}" destId="{C8B73E01-8AB5-46D8-A1BA-9B526C6BBC1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DA0D1B-86C2-4204-A46E-3CB62A2E954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0ED044-3AC0-4EB3-B22B-2F1E3FDADB13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smtClean="0"/>
            <a:t>Youth</a:t>
          </a:r>
          <a:endParaRPr lang="en-US" dirty="0"/>
        </a:p>
      </dgm:t>
    </dgm:pt>
    <dgm:pt modelId="{EFCF324C-2441-4C34-958B-B82CCBB9E40F}" type="parTrans" cxnId="{8CE1ECB5-6408-41FC-AFF7-AE817FBC2452}">
      <dgm:prSet/>
      <dgm:spPr/>
      <dgm:t>
        <a:bodyPr/>
        <a:lstStyle/>
        <a:p>
          <a:endParaRPr lang="en-US"/>
        </a:p>
      </dgm:t>
    </dgm:pt>
    <dgm:pt modelId="{CB256A38-32F9-4AA1-9CA5-BAF00A134611}" type="sibTrans" cxnId="{8CE1ECB5-6408-41FC-AFF7-AE817FBC2452}">
      <dgm:prSet/>
      <dgm:spPr/>
      <dgm:t>
        <a:bodyPr/>
        <a:lstStyle/>
        <a:p>
          <a:endParaRPr lang="en-US"/>
        </a:p>
      </dgm:t>
    </dgm:pt>
    <dgm:pt modelId="{482CF9FB-0616-498B-AB84-1B55AEE808F4}">
      <dgm:prSet phldrT="[Text]"/>
      <dgm:spPr/>
      <dgm:t>
        <a:bodyPr/>
        <a:lstStyle/>
        <a:p>
          <a:r>
            <a:rPr lang="en-US" b="1" dirty="0" smtClean="0"/>
            <a:t>Resiliency Group</a:t>
          </a:r>
        </a:p>
        <a:p>
          <a:r>
            <a:rPr lang="en-US" b="0" dirty="0" smtClean="0"/>
            <a:t>(Community Recovery Model)</a:t>
          </a:r>
          <a:endParaRPr lang="en-US" b="0" dirty="0"/>
        </a:p>
      </dgm:t>
    </dgm:pt>
    <dgm:pt modelId="{26F7846D-C5CB-4D5E-AFAD-0CCFD0F3EAE9}" type="parTrans" cxnId="{8D0987D7-7087-4B87-9F83-62A0B4F5932E}">
      <dgm:prSet/>
      <dgm:spPr/>
      <dgm:t>
        <a:bodyPr/>
        <a:lstStyle/>
        <a:p>
          <a:endParaRPr lang="en-US"/>
        </a:p>
      </dgm:t>
    </dgm:pt>
    <dgm:pt modelId="{1576EA3A-F234-4C51-A528-E849CD07B01C}" type="sibTrans" cxnId="{8D0987D7-7087-4B87-9F83-62A0B4F5932E}">
      <dgm:prSet/>
      <dgm:spPr/>
      <dgm:t>
        <a:bodyPr/>
        <a:lstStyle/>
        <a:p>
          <a:endParaRPr lang="en-US"/>
        </a:p>
      </dgm:t>
    </dgm:pt>
    <dgm:pt modelId="{12AE87C1-5F86-4817-B380-FA9F48B04459}">
      <dgm:prSet phldrT="[Text]"/>
      <dgm:spPr/>
      <dgm:t>
        <a:bodyPr/>
        <a:lstStyle/>
        <a:p>
          <a:r>
            <a:rPr lang="en-US" b="1" dirty="0" smtClean="0"/>
            <a:t>Self-Esteem Group</a:t>
          </a:r>
        </a:p>
        <a:p>
          <a:r>
            <a:rPr lang="en-US" dirty="0" smtClean="0"/>
            <a:t>(I am Worth it)</a:t>
          </a:r>
          <a:endParaRPr lang="en-US" dirty="0"/>
        </a:p>
      </dgm:t>
    </dgm:pt>
    <dgm:pt modelId="{A32ED3C9-D6A6-4A60-B8F7-6BAE2868FA15}" type="parTrans" cxnId="{2B72FA1C-6540-43F9-8CAC-23417A0DB28F}">
      <dgm:prSet/>
      <dgm:spPr/>
      <dgm:t>
        <a:bodyPr/>
        <a:lstStyle/>
        <a:p>
          <a:endParaRPr lang="en-US"/>
        </a:p>
      </dgm:t>
    </dgm:pt>
    <dgm:pt modelId="{5BFDB263-6813-4392-9895-EBCCDEDA5954}" type="sibTrans" cxnId="{2B72FA1C-6540-43F9-8CAC-23417A0DB28F}">
      <dgm:prSet/>
      <dgm:spPr/>
      <dgm:t>
        <a:bodyPr/>
        <a:lstStyle/>
        <a:p>
          <a:endParaRPr lang="en-US"/>
        </a:p>
      </dgm:t>
    </dgm:pt>
    <dgm:pt modelId="{0E078177-81DF-4743-8815-62B2CBF13328}">
      <dgm:prSet phldrT="[Text]"/>
      <dgm:spPr/>
      <dgm:t>
        <a:bodyPr/>
        <a:lstStyle/>
        <a:p>
          <a:r>
            <a:rPr lang="en-US" b="1" dirty="0" smtClean="0"/>
            <a:t>Anger Management</a:t>
          </a:r>
        </a:p>
        <a:p>
          <a:r>
            <a:rPr lang="en-US" dirty="0" smtClean="0"/>
            <a:t>(Aggression  Replacement Training)</a:t>
          </a:r>
          <a:endParaRPr lang="en-US" dirty="0"/>
        </a:p>
      </dgm:t>
    </dgm:pt>
    <dgm:pt modelId="{11ADF927-AB60-4685-8AD2-4E4229CCE5B5}" type="parTrans" cxnId="{5A0130DB-0462-47C4-9FC4-7A30977C91A8}">
      <dgm:prSet/>
      <dgm:spPr/>
      <dgm:t>
        <a:bodyPr/>
        <a:lstStyle/>
        <a:p>
          <a:endParaRPr lang="en-US"/>
        </a:p>
      </dgm:t>
    </dgm:pt>
    <dgm:pt modelId="{561DA352-F236-4294-AA6B-B538D4F6FD78}" type="sibTrans" cxnId="{5A0130DB-0462-47C4-9FC4-7A30977C91A8}">
      <dgm:prSet/>
      <dgm:spPr/>
      <dgm:t>
        <a:bodyPr/>
        <a:lstStyle/>
        <a:p>
          <a:endParaRPr lang="en-US"/>
        </a:p>
      </dgm:t>
    </dgm:pt>
    <dgm:pt modelId="{39E7DBAD-560C-4287-B4AE-5FA0FB583C1B}">
      <dgm:prSet phldrT="[Text]"/>
      <dgm:spPr/>
      <dgm:t>
        <a:bodyPr/>
        <a:lstStyle/>
        <a:p>
          <a:r>
            <a:rPr lang="en-US" b="1" dirty="0" smtClean="0"/>
            <a:t>Thinking Change </a:t>
          </a:r>
        </a:p>
        <a:p>
          <a:r>
            <a:rPr lang="en-US" dirty="0" smtClean="0"/>
            <a:t>(Carey Guides/BITS)</a:t>
          </a:r>
          <a:endParaRPr lang="en-US" dirty="0"/>
        </a:p>
      </dgm:t>
    </dgm:pt>
    <dgm:pt modelId="{67A86118-B7EC-4201-B251-27ECB0D6FA60}" type="parTrans" cxnId="{B04FB128-CCC6-4EDF-9F88-5058289F3798}">
      <dgm:prSet/>
      <dgm:spPr/>
      <dgm:t>
        <a:bodyPr/>
        <a:lstStyle/>
        <a:p>
          <a:endParaRPr lang="en-US"/>
        </a:p>
      </dgm:t>
    </dgm:pt>
    <dgm:pt modelId="{4051DCB6-EE5F-4FC6-8795-3642E42150D1}" type="sibTrans" cxnId="{B04FB128-CCC6-4EDF-9F88-5058289F3798}">
      <dgm:prSet/>
      <dgm:spPr/>
      <dgm:t>
        <a:bodyPr/>
        <a:lstStyle/>
        <a:p>
          <a:endParaRPr lang="en-US"/>
        </a:p>
      </dgm:t>
    </dgm:pt>
    <dgm:pt modelId="{F2AC8AA4-F52F-437B-989D-77ECFB271236}">
      <dgm:prSet/>
      <dgm:spPr/>
      <dgm:t>
        <a:bodyPr/>
        <a:lstStyle/>
        <a:p>
          <a:r>
            <a:rPr lang="en-US" b="1" dirty="0" smtClean="0"/>
            <a:t>Recreation Group</a:t>
          </a:r>
        </a:p>
        <a:p>
          <a:r>
            <a:rPr lang="en-US" dirty="0" smtClean="0"/>
            <a:t>(Cardio/Non-Cardio/Yoga)</a:t>
          </a:r>
          <a:endParaRPr lang="en-US" dirty="0"/>
        </a:p>
      </dgm:t>
    </dgm:pt>
    <dgm:pt modelId="{9DB14F2F-BCF6-46FF-A868-ABBC22C3DE61}" type="parTrans" cxnId="{3C58F4E9-ACD9-48E2-B8F9-EDBF990496AE}">
      <dgm:prSet/>
      <dgm:spPr/>
      <dgm:t>
        <a:bodyPr/>
        <a:lstStyle/>
        <a:p>
          <a:endParaRPr lang="en-US"/>
        </a:p>
      </dgm:t>
    </dgm:pt>
    <dgm:pt modelId="{D0DBAF07-370F-49E6-89CC-C651016081A6}" type="sibTrans" cxnId="{3C58F4E9-ACD9-48E2-B8F9-EDBF990496AE}">
      <dgm:prSet/>
      <dgm:spPr/>
      <dgm:t>
        <a:bodyPr/>
        <a:lstStyle/>
        <a:p>
          <a:endParaRPr lang="en-US"/>
        </a:p>
      </dgm:t>
    </dgm:pt>
    <dgm:pt modelId="{C0075EF8-38A2-462B-8FBD-09CAA5C3E44E}">
      <dgm:prSet/>
      <dgm:spPr/>
      <dgm:t>
        <a:bodyPr/>
        <a:lstStyle/>
        <a:p>
          <a:r>
            <a:rPr lang="en-US" b="1" dirty="0" smtClean="0"/>
            <a:t>Vocational Group</a:t>
          </a:r>
        </a:p>
        <a:p>
          <a:r>
            <a:rPr lang="en-US" b="0" dirty="0" smtClean="0"/>
            <a:t>(Career Inventory/Workforce Development)</a:t>
          </a:r>
          <a:endParaRPr lang="en-US" b="0" dirty="0"/>
        </a:p>
      </dgm:t>
    </dgm:pt>
    <dgm:pt modelId="{33E8B6C6-5F44-49E9-A60B-E1AB009CFB3F}" type="parTrans" cxnId="{003F4A6C-B0CA-41A8-B1F2-6D040AAD79F4}">
      <dgm:prSet/>
      <dgm:spPr/>
      <dgm:t>
        <a:bodyPr/>
        <a:lstStyle/>
        <a:p>
          <a:endParaRPr lang="en-US"/>
        </a:p>
      </dgm:t>
    </dgm:pt>
    <dgm:pt modelId="{EC6D0429-2B5B-4A85-A067-DB3248E1CB4F}" type="sibTrans" cxnId="{003F4A6C-B0CA-41A8-B1F2-6D040AAD79F4}">
      <dgm:prSet/>
      <dgm:spPr/>
      <dgm:t>
        <a:bodyPr/>
        <a:lstStyle/>
        <a:p>
          <a:endParaRPr lang="en-US"/>
        </a:p>
      </dgm:t>
    </dgm:pt>
    <dgm:pt modelId="{AAE2A6A7-D821-4CA6-93BD-1188EEAE46A3}">
      <dgm:prSet/>
      <dgm:spPr/>
      <dgm:t>
        <a:bodyPr/>
        <a:lstStyle/>
        <a:p>
          <a:r>
            <a:rPr lang="en-US" b="1" dirty="0" smtClean="0"/>
            <a:t>Independent Living Group</a:t>
          </a:r>
        </a:p>
        <a:p>
          <a:r>
            <a:rPr lang="en-US" b="0" dirty="0" smtClean="0"/>
            <a:t>Daniel Memorial Assessment/Career Inventory</a:t>
          </a:r>
          <a:endParaRPr lang="en-US" b="0" dirty="0"/>
        </a:p>
      </dgm:t>
    </dgm:pt>
    <dgm:pt modelId="{0A093738-3EB9-4182-AF8E-3E9F54603C7E}" type="parTrans" cxnId="{1DF467A4-32A6-4145-B11C-7911AEC75E86}">
      <dgm:prSet/>
      <dgm:spPr/>
      <dgm:t>
        <a:bodyPr/>
        <a:lstStyle/>
        <a:p>
          <a:endParaRPr lang="en-US"/>
        </a:p>
      </dgm:t>
    </dgm:pt>
    <dgm:pt modelId="{5C09A36B-0523-436E-88B8-A51A8F4F4E6F}" type="sibTrans" cxnId="{1DF467A4-32A6-4145-B11C-7911AEC75E86}">
      <dgm:prSet/>
      <dgm:spPr/>
      <dgm:t>
        <a:bodyPr/>
        <a:lstStyle/>
        <a:p>
          <a:endParaRPr lang="en-US"/>
        </a:p>
      </dgm:t>
    </dgm:pt>
    <dgm:pt modelId="{6D019A8D-5CAE-44BD-9AF6-9983CE514D9F}" type="pres">
      <dgm:prSet presAssocID="{05DA0D1B-86C2-4204-A46E-3CB62A2E954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AA26D2-E447-4505-8F1A-46252C961CF1}" type="pres">
      <dgm:prSet presAssocID="{05DA0D1B-86C2-4204-A46E-3CB62A2E9549}" presName="radial" presStyleCnt="0">
        <dgm:presLayoutVars>
          <dgm:animLvl val="ctr"/>
        </dgm:presLayoutVars>
      </dgm:prSet>
      <dgm:spPr/>
    </dgm:pt>
    <dgm:pt modelId="{A6C7605C-26CB-4D5C-89FD-80931DD3E35B}" type="pres">
      <dgm:prSet presAssocID="{0A0ED044-3AC0-4EB3-B22B-2F1E3FDADB13}" presName="centerShape" presStyleLbl="vennNode1" presStyleIdx="0" presStyleCnt="8" custScaleX="83661" custScaleY="85604"/>
      <dgm:spPr/>
      <dgm:t>
        <a:bodyPr/>
        <a:lstStyle/>
        <a:p>
          <a:endParaRPr lang="en-US"/>
        </a:p>
      </dgm:t>
    </dgm:pt>
    <dgm:pt modelId="{3CB1061C-8787-4307-8C2B-43ECFFDE0089}" type="pres">
      <dgm:prSet presAssocID="{482CF9FB-0616-498B-AB84-1B55AEE808F4}" presName="node" presStyleLbl="vennNode1" presStyleIdx="1" presStyleCnt="8" custScaleX="133377" custScaleY="137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925BD-68AF-429B-9B43-7F9ACE5FE8A9}" type="pres">
      <dgm:prSet presAssocID="{12AE87C1-5F86-4817-B380-FA9F48B04459}" presName="node" presStyleLbl="vennNode1" presStyleIdx="2" presStyleCnt="8" custScaleX="135817" custScaleY="13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B9570-C8FF-487A-BF0F-DBD3E5D8F664}" type="pres">
      <dgm:prSet presAssocID="{0E078177-81DF-4743-8815-62B2CBF13328}" presName="node" presStyleLbl="vennNode1" presStyleIdx="3" presStyleCnt="8" custScaleX="130056" custScaleY="130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D6F29-03F1-4E23-9E05-5A41C8C28EB9}" type="pres">
      <dgm:prSet presAssocID="{F2AC8AA4-F52F-437B-989D-77ECFB271236}" presName="node" presStyleLbl="vennNode1" presStyleIdx="4" presStyleCnt="8" custScaleX="148876" custScaleY="132167" custRadScaleRad="94245" custRadScaleInc="-7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46E1-0182-47B3-A11E-6596C6A61A40}" type="pres">
      <dgm:prSet presAssocID="{C0075EF8-38A2-462B-8FBD-09CAA5C3E44E}" presName="node" presStyleLbl="vennNode1" presStyleIdx="5" presStyleCnt="8" custScaleX="141251" custScaleY="129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78DEC-E4CC-4AE1-A964-DD9B2140650B}" type="pres">
      <dgm:prSet presAssocID="{39E7DBAD-560C-4287-B4AE-5FA0FB583C1B}" presName="node" presStyleLbl="vennNode1" presStyleIdx="6" presStyleCnt="8" custScaleX="136509" custScaleY="138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C842E-692A-4912-8BA0-36554A8C4F04}" type="pres">
      <dgm:prSet presAssocID="{AAE2A6A7-D821-4CA6-93BD-1188EEAE46A3}" presName="node" presStyleLbl="vennNode1" presStyleIdx="7" presStyleCnt="8" custScaleX="143237" custScaleY="142442" custRadScaleRad="103664" custRadScaleInc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3C4E22-0C02-460D-B094-6714EC45208D}" type="presOf" srcId="{12AE87C1-5F86-4817-B380-FA9F48B04459}" destId="{0F4925BD-68AF-429B-9B43-7F9ACE5FE8A9}" srcOrd="0" destOrd="0" presId="urn:microsoft.com/office/officeart/2005/8/layout/radial3"/>
    <dgm:cxn modelId="{D85FD35E-3B4C-4165-B664-99ED5D175E85}" type="presOf" srcId="{C0075EF8-38A2-462B-8FBD-09CAA5C3E44E}" destId="{5D2746E1-0182-47B3-A11E-6596C6A61A40}" srcOrd="0" destOrd="0" presId="urn:microsoft.com/office/officeart/2005/8/layout/radial3"/>
    <dgm:cxn modelId="{3C58F4E9-ACD9-48E2-B8F9-EDBF990496AE}" srcId="{0A0ED044-3AC0-4EB3-B22B-2F1E3FDADB13}" destId="{F2AC8AA4-F52F-437B-989D-77ECFB271236}" srcOrd="3" destOrd="0" parTransId="{9DB14F2F-BCF6-46FF-A868-ABBC22C3DE61}" sibTransId="{D0DBAF07-370F-49E6-89CC-C651016081A6}"/>
    <dgm:cxn modelId="{70065504-C217-498A-96E2-510D0E3C4109}" type="presOf" srcId="{05DA0D1B-86C2-4204-A46E-3CB62A2E9549}" destId="{6D019A8D-5CAE-44BD-9AF6-9983CE514D9F}" srcOrd="0" destOrd="0" presId="urn:microsoft.com/office/officeart/2005/8/layout/radial3"/>
    <dgm:cxn modelId="{52F47B3F-1956-41B6-83E4-E7530A45ADD4}" type="presOf" srcId="{F2AC8AA4-F52F-437B-989D-77ECFB271236}" destId="{704D6F29-03F1-4E23-9E05-5A41C8C28EB9}" srcOrd="0" destOrd="0" presId="urn:microsoft.com/office/officeart/2005/8/layout/radial3"/>
    <dgm:cxn modelId="{6322D4A5-5CF5-4EE4-87DC-A48A1129FD06}" type="presOf" srcId="{AAE2A6A7-D821-4CA6-93BD-1188EEAE46A3}" destId="{176C842E-692A-4912-8BA0-36554A8C4F04}" srcOrd="0" destOrd="0" presId="urn:microsoft.com/office/officeart/2005/8/layout/radial3"/>
    <dgm:cxn modelId="{0FB16C85-27C3-411C-9FFA-CC9115AA685D}" type="presOf" srcId="{482CF9FB-0616-498B-AB84-1B55AEE808F4}" destId="{3CB1061C-8787-4307-8C2B-43ECFFDE0089}" srcOrd="0" destOrd="0" presId="urn:microsoft.com/office/officeart/2005/8/layout/radial3"/>
    <dgm:cxn modelId="{8D0987D7-7087-4B87-9F83-62A0B4F5932E}" srcId="{0A0ED044-3AC0-4EB3-B22B-2F1E3FDADB13}" destId="{482CF9FB-0616-498B-AB84-1B55AEE808F4}" srcOrd="0" destOrd="0" parTransId="{26F7846D-C5CB-4D5E-AFAD-0CCFD0F3EAE9}" sibTransId="{1576EA3A-F234-4C51-A528-E849CD07B01C}"/>
    <dgm:cxn modelId="{63A692AE-8750-4DC2-9A38-E7C7F75A3DD0}" type="presOf" srcId="{0A0ED044-3AC0-4EB3-B22B-2F1E3FDADB13}" destId="{A6C7605C-26CB-4D5C-89FD-80931DD3E35B}" srcOrd="0" destOrd="0" presId="urn:microsoft.com/office/officeart/2005/8/layout/radial3"/>
    <dgm:cxn modelId="{8CE1ECB5-6408-41FC-AFF7-AE817FBC2452}" srcId="{05DA0D1B-86C2-4204-A46E-3CB62A2E9549}" destId="{0A0ED044-3AC0-4EB3-B22B-2F1E3FDADB13}" srcOrd="0" destOrd="0" parTransId="{EFCF324C-2441-4C34-958B-B82CCBB9E40F}" sibTransId="{CB256A38-32F9-4AA1-9CA5-BAF00A134611}"/>
    <dgm:cxn modelId="{5A0130DB-0462-47C4-9FC4-7A30977C91A8}" srcId="{0A0ED044-3AC0-4EB3-B22B-2F1E3FDADB13}" destId="{0E078177-81DF-4743-8815-62B2CBF13328}" srcOrd="2" destOrd="0" parTransId="{11ADF927-AB60-4685-8AD2-4E4229CCE5B5}" sibTransId="{561DA352-F236-4294-AA6B-B538D4F6FD78}"/>
    <dgm:cxn modelId="{B04FB128-CCC6-4EDF-9F88-5058289F3798}" srcId="{0A0ED044-3AC0-4EB3-B22B-2F1E3FDADB13}" destId="{39E7DBAD-560C-4287-B4AE-5FA0FB583C1B}" srcOrd="5" destOrd="0" parTransId="{67A86118-B7EC-4201-B251-27ECB0D6FA60}" sibTransId="{4051DCB6-EE5F-4FC6-8795-3642E42150D1}"/>
    <dgm:cxn modelId="{1DF467A4-32A6-4145-B11C-7911AEC75E86}" srcId="{0A0ED044-3AC0-4EB3-B22B-2F1E3FDADB13}" destId="{AAE2A6A7-D821-4CA6-93BD-1188EEAE46A3}" srcOrd="6" destOrd="0" parTransId="{0A093738-3EB9-4182-AF8E-3E9F54603C7E}" sibTransId="{5C09A36B-0523-436E-88B8-A51A8F4F4E6F}"/>
    <dgm:cxn modelId="{003F4A6C-B0CA-41A8-B1F2-6D040AAD79F4}" srcId="{0A0ED044-3AC0-4EB3-B22B-2F1E3FDADB13}" destId="{C0075EF8-38A2-462B-8FBD-09CAA5C3E44E}" srcOrd="4" destOrd="0" parTransId="{33E8B6C6-5F44-49E9-A60B-E1AB009CFB3F}" sibTransId="{EC6D0429-2B5B-4A85-A067-DB3248E1CB4F}"/>
    <dgm:cxn modelId="{8F1BAEA0-EFE4-4318-ADC3-757864BBED96}" type="presOf" srcId="{39E7DBAD-560C-4287-B4AE-5FA0FB583C1B}" destId="{C2C78DEC-E4CC-4AE1-A964-DD9B2140650B}" srcOrd="0" destOrd="0" presId="urn:microsoft.com/office/officeart/2005/8/layout/radial3"/>
    <dgm:cxn modelId="{2B72FA1C-6540-43F9-8CAC-23417A0DB28F}" srcId="{0A0ED044-3AC0-4EB3-B22B-2F1E3FDADB13}" destId="{12AE87C1-5F86-4817-B380-FA9F48B04459}" srcOrd="1" destOrd="0" parTransId="{A32ED3C9-D6A6-4A60-B8F7-6BAE2868FA15}" sibTransId="{5BFDB263-6813-4392-9895-EBCCDEDA5954}"/>
    <dgm:cxn modelId="{5E4960F4-C62E-48C0-8B04-CA2CDAE765F5}" type="presOf" srcId="{0E078177-81DF-4743-8815-62B2CBF13328}" destId="{733B9570-C8FF-487A-BF0F-DBD3E5D8F664}" srcOrd="0" destOrd="0" presId="urn:microsoft.com/office/officeart/2005/8/layout/radial3"/>
    <dgm:cxn modelId="{5B0B87A3-1C1F-4E6A-A357-3AEECEFD5947}" type="presParOf" srcId="{6D019A8D-5CAE-44BD-9AF6-9983CE514D9F}" destId="{85AA26D2-E447-4505-8F1A-46252C961CF1}" srcOrd="0" destOrd="0" presId="urn:microsoft.com/office/officeart/2005/8/layout/radial3"/>
    <dgm:cxn modelId="{298C779B-A7BE-4B94-83D4-E0884680D48D}" type="presParOf" srcId="{85AA26D2-E447-4505-8F1A-46252C961CF1}" destId="{A6C7605C-26CB-4D5C-89FD-80931DD3E35B}" srcOrd="0" destOrd="0" presId="urn:microsoft.com/office/officeart/2005/8/layout/radial3"/>
    <dgm:cxn modelId="{8F9B956D-AE36-40E5-BBD6-E4C4F351A689}" type="presParOf" srcId="{85AA26D2-E447-4505-8F1A-46252C961CF1}" destId="{3CB1061C-8787-4307-8C2B-43ECFFDE0089}" srcOrd="1" destOrd="0" presId="urn:microsoft.com/office/officeart/2005/8/layout/radial3"/>
    <dgm:cxn modelId="{60C14B96-F22F-46F7-A7AB-7CA73AE2E74F}" type="presParOf" srcId="{85AA26D2-E447-4505-8F1A-46252C961CF1}" destId="{0F4925BD-68AF-429B-9B43-7F9ACE5FE8A9}" srcOrd="2" destOrd="0" presId="urn:microsoft.com/office/officeart/2005/8/layout/radial3"/>
    <dgm:cxn modelId="{984D100B-A46C-4C08-B3E2-E1FB8B03CD7E}" type="presParOf" srcId="{85AA26D2-E447-4505-8F1A-46252C961CF1}" destId="{733B9570-C8FF-487A-BF0F-DBD3E5D8F664}" srcOrd="3" destOrd="0" presId="urn:microsoft.com/office/officeart/2005/8/layout/radial3"/>
    <dgm:cxn modelId="{A5176667-1607-47D5-9DE4-B973F99012B5}" type="presParOf" srcId="{85AA26D2-E447-4505-8F1A-46252C961CF1}" destId="{704D6F29-03F1-4E23-9E05-5A41C8C28EB9}" srcOrd="4" destOrd="0" presId="urn:microsoft.com/office/officeart/2005/8/layout/radial3"/>
    <dgm:cxn modelId="{F09D599F-30CF-49B2-BEB4-8EF862A74DF3}" type="presParOf" srcId="{85AA26D2-E447-4505-8F1A-46252C961CF1}" destId="{5D2746E1-0182-47B3-A11E-6596C6A61A40}" srcOrd="5" destOrd="0" presId="urn:microsoft.com/office/officeart/2005/8/layout/radial3"/>
    <dgm:cxn modelId="{39469626-5AB4-480C-8548-5787D827D091}" type="presParOf" srcId="{85AA26D2-E447-4505-8F1A-46252C961CF1}" destId="{C2C78DEC-E4CC-4AE1-A964-DD9B2140650B}" srcOrd="6" destOrd="0" presId="urn:microsoft.com/office/officeart/2005/8/layout/radial3"/>
    <dgm:cxn modelId="{033F5A1A-22B8-48C0-A13D-D63C842A0C10}" type="presParOf" srcId="{85AA26D2-E447-4505-8F1A-46252C961CF1}" destId="{176C842E-692A-4912-8BA0-36554A8C4F04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55506-3874-4019-AD0B-6372D3873ED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439DB-311A-4941-99F2-91BF494E8A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12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C90D5-D96A-4DDB-ADE0-D6C19DB16066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28D45-B70F-49FD-AD73-15A4B94274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4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9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5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33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07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83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83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5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0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6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1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9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5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1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5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8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3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2DAFD5F-6B05-4941-8CC4-8F5244EEE377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9F9B89-15B2-4291-BC9D-B991E267B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9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4710" y="1785921"/>
            <a:ext cx="8848313" cy="2616199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Brown County Secure Residential Care Center for Children and Youth (SRCCCY)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3592" y="3996267"/>
            <a:ext cx="8239431" cy="8117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			Erik Pritzl, Kevin Brennan, Dannel Skalecki, Brian Laurent</a:t>
            </a:r>
          </a:p>
          <a:p>
            <a:r>
              <a:rPr lang="en-US" dirty="0" smtClean="0"/>
              <a:t>August 19,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294E51-CDF4-4561-B838-8EBE1F21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SRCCCY-Programming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32E30D-4162-4CB2-88F6-0030BCF10C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015" y="784123"/>
            <a:ext cx="9675302" cy="710381"/>
          </a:xfrm>
        </p:spPr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015" y="2470353"/>
            <a:ext cx="10018713" cy="3124201"/>
          </a:xfrm>
        </p:spPr>
        <p:txBody>
          <a:bodyPr>
            <a:noAutofit/>
          </a:bodyPr>
          <a:lstStyle/>
          <a:p>
            <a:r>
              <a:rPr lang="en-US" sz="2000" dirty="0"/>
              <a:t>Collaborate, coordinate, and Communicate a comprehensive system of care for every </a:t>
            </a:r>
            <a:r>
              <a:rPr lang="en-US" sz="2000" dirty="0" smtClean="0"/>
              <a:t>youth</a:t>
            </a:r>
            <a:endParaRPr lang="en-US" sz="2000" dirty="0"/>
          </a:p>
          <a:p>
            <a:r>
              <a:rPr lang="en-US" sz="2000" dirty="0"/>
              <a:t> Encompass Formal and Informal supports.</a:t>
            </a:r>
          </a:p>
          <a:p>
            <a:r>
              <a:rPr lang="en-US" sz="2000" dirty="0"/>
              <a:t> Strengthen Familial relationships and community partnerships</a:t>
            </a:r>
          </a:p>
          <a:p>
            <a:r>
              <a:rPr lang="en-US" sz="2000" dirty="0"/>
              <a:t> Support and advocate cultural competency                                                                               </a:t>
            </a:r>
          </a:p>
          <a:p>
            <a:r>
              <a:rPr lang="en-US" sz="2000" dirty="0"/>
              <a:t> Promote and direct family engagement</a:t>
            </a:r>
          </a:p>
          <a:p>
            <a:r>
              <a:rPr lang="en-US" sz="2000" dirty="0"/>
              <a:t> Integrate and Individualize  treatment plans</a:t>
            </a:r>
          </a:p>
          <a:p>
            <a:r>
              <a:rPr lang="en-US" sz="2000" dirty="0"/>
              <a:t> Utilize stakeholder support</a:t>
            </a:r>
          </a:p>
          <a:p>
            <a:r>
              <a:rPr lang="en-US" sz="2000" dirty="0"/>
              <a:t> Promote and offer  skill development around core competencies</a:t>
            </a:r>
          </a:p>
          <a:p>
            <a:r>
              <a:rPr lang="en-US" sz="2000" dirty="0"/>
              <a:t> Collaborate treatment planning  towards rehabilitation and Healing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75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215" y="565677"/>
            <a:ext cx="9993507" cy="712516"/>
          </a:xfrm>
        </p:spPr>
        <p:txBody>
          <a:bodyPr/>
          <a:lstStyle/>
          <a:p>
            <a:pPr algn="ctr"/>
            <a:r>
              <a:rPr lang="en-US" dirty="0"/>
              <a:t>Pre-Admission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215" y="1683099"/>
            <a:ext cx="9940834" cy="3851203"/>
          </a:xfrm>
        </p:spPr>
        <p:txBody>
          <a:bodyPr>
            <a:normAutofit fontScale="3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Formal meeting with primary case manager, youth, parent and formal stakeholders.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Attain Releases of </a:t>
            </a:r>
            <a:r>
              <a:rPr lang="en-US" sz="6200" dirty="0" smtClean="0"/>
              <a:t>information </a:t>
            </a:r>
            <a:r>
              <a:rPr lang="en-US" sz="6200" dirty="0"/>
              <a:t>(PHI)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Review pre-admission (YASI) risk and Needs Assessment, supporting assessments previously completed i.e.; mental health, medical, </a:t>
            </a:r>
            <a:r>
              <a:rPr lang="en-US" sz="6200" dirty="0" smtClean="0"/>
              <a:t>educational</a:t>
            </a:r>
            <a:endParaRPr lang="en-US" sz="6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Review Pre-Cans assessment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Narrative collected by the parent and youth of perceived needs and </a:t>
            </a:r>
            <a:r>
              <a:rPr lang="en-US" sz="6200" dirty="0" smtClean="0"/>
              <a:t>strengths</a:t>
            </a:r>
            <a:endParaRPr lang="en-US" sz="6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Review E-WISACWIS services and placement </a:t>
            </a:r>
            <a:r>
              <a:rPr lang="en-US" sz="6200" dirty="0" smtClean="0"/>
              <a:t>history</a:t>
            </a:r>
            <a:endParaRPr lang="en-US" sz="6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Collect and Review the Court </a:t>
            </a:r>
            <a:r>
              <a:rPr lang="en-US" sz="6200" dirty="0" smtClean="0"/>
              <a:t>report</a:t>
            </a:r>
            <a:endParaRPr lang="en-US" sz="6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Review program handbook and program expectations with parent and </a:t>
            </a:r>
            <a:r>
              <a:rPr lang="en-US" sz="6200" dirty="0" smtClean="0"/>
              <a:t>youth</a:t>
            </a:r>
            <a:endParaRPr lang="en-US" sz="6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6200" dirty="0"/>
              <a:t>Discuss goals and day to day program </a:t>
            </a:r>
            <a:r>
              <a:rPr lang="en-US" sz="6200" dirty="0" smtClean="0"/>
              <a:t>operations</a:t>
            </a:r>
            <a:endParaRPr lang="en-US" sz="6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5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966" y="-2193254"/>
            <a:ext cx="10058400" cy="3566160"/>
          </a:xfrm>
        </p:spPr>
        <p:txBody>
          <a:bodyPr/>
          <a:lstStyle/>
          <a:p>
            <a:pPr algn="ctr"/>
            <a:r>
              <a:rPr lang="en-US" dirty="0"/>
              <a:t>Admission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335" y="1628320"/>
            <a:ext cx="8849032" cy="420220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Review updated </a:t>
            </a:r>
            <a:r>
              <a:rPr lang="en-US" dirty="0"/>
              <a:t>YASI </a:t>
            </a:r>
            <a:r>
              <a:rPr lang="en-US" dirty="0" smtClean="0"/>
              <a:t>Assessment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Review medication administration/ Health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Review CANS Assessment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Complete a neurosequential therapeutic assessment/ mental Health Clinician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Complete a physical and oral health check 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Review school transcripts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Administer a </a:t>
            </a:r>
            <a:r>
              <a:rPr lang="en-US" dirty="0" smtClean="0"/>
              <a:t>pre-placement self assessment </a:t>
            </a:r>
            <a:r>
              <a:rPr lang="en-US" dirty="0"/>
              <a:t>( completed by each youth)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Schedule a formal treatment team meeting within 10-15 days of admission </a:t>
            </a:r>
            <a:r>
              <a:rPr lang="en-US" dirty="0" smtClean="0"/>
              <a:t>Meet </a:t>
            </a:r>
            <a:r>
              <a:rPr lang="en-US" dirty="0"/>
              <a:t>the staff</a:t>
            </a:r>
          </a:p>
        </p:txBody>
      </p:sp>
    </p:spTree>
    <p:extLst>
      <p:ext uri="{BB962C8B-B14F-4D97-AF65-F5344CB8AC3E}">
        <p14:creationId xmlns:p14="http://schemas.microsoft.com/office/powerpoint/2010/main" val="7726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0A9507-4422-49BE-A5FE-7842B8A1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9547483" cy="789039"/>
          </a:xfrm>
        </p:spPr>
        <p:txBody>
          <a:bodyPr/>
          <a:lstStyle/>
          <a:p>
            <a:r>
              <a:rPr lang="en-US" dirty="0"/>
              <a:t>Cultural Competency and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83CAD-2044-4867-BF15-D4A86FF61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509682"/>
            <a:ext cx="10018713" cy="3124201"/>
          </a:xfrm>
        </p:spPr>
        <p:txBody>
          <a:bodyPr>
            <a:noAutofit/>
          </a:bodyPr>
          <a:lstStyle/>
          <a:p>
            <a:r>
              <a:rPr lang="en-US" sz="2000" dirty="0"/>
              <a:t>Expand LAUNCH Advisory Council: Actively recruit for cultural diversity</a:t>
            </a:r>
          </a:p>
          <a:p>
            <a:r>
              <a:rPr lang="en-US" sz="2000" dirty="0"/>
              <a:t>Connect with Community Resources</a:t>
            </a:r>
          </a:p>
          <a:p>
            <a:r>
              <a:rPr lang="en-US" sz="2000" dirty="0"/>
              <a:t>Use Existing Working Relationships</a:t>
            </a:r>
          </a:p>
          <a:p>
            <a:pPr lvl="1"/>
            <a:r>
              <a:rPr lang="en-US" dirty="0"/>
              <a:t>Local Tribes</a:t>
            </a:r>
          </a:p>
          <a:p>
            <a:pPr lvl="1"/>
            <a:r>
              <a:rPr lang="en-US" dirty="0"/>
              <a:t>Casa ALBA Melanie</a:t>
            </a:r>
          </a:p>
          <a:p>
            <a:pPr lvl="1"/>
            <a:r>
              <a:rPr lang="en-US" dirty="0"/>
              <a:t>Non-Profits—Gathering Place, Better Days Mentoring, My Brother’s </a:t>
            </a:r>
            <a:r>
              <a:rPr lang="en-US" dirty="0" smtClean="0"/>
              <a:t>Keeper</a:t>
            </a:r>
          </a:p>
          <a:p>
            <a:r>
              <a:rPr lang="en-US" sz="2000" dirty="0" smtClean="0"/>
              <a:t>Department Experience</a:t>
            </a:r>
          </a:p>
          <a:p>
            <a:pPr lvl="1"/>
            <a:r>
              <a:rPr lang="en-US" dirty="0" smtClean="0"/>
              <a:t>COMSA (Somali Community)</a:t>
            </a:r>
          </a:p>
          <a:p>
            <a:pPr lvl="1"/>
            <a:r>
              <a:rPr lang="en-US" dirty="0" smtClean="0"/>
              <a:t>Green Bay Refugee Task Force</a:t>
            </a:r>
          </a:p>
          <a:p>
            <a:pPr lvl="1"/>
            <a:r>
              <a:rPr lang="en-US" dirty="0" smtClean="0"/>
              <a:t>Hmong Center of Green Bay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2970" y="439994"/>
            <a:ext cx="9832618" cy="720213"/>
          </a:xfrm>
        </p:spPr>
        <p:txBody>
          <a:bodyPr/>
          <a:lstStyle/>
          <a:p>
            <a:r>
              <a:rPr lang="en-US" dirty="0" smtClean="0"/>
              <a:t>Individual Treatment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998334"/>
              </p:ext>
            </p:extLst>
          </p:nvPr>
        </p:nvGraphicFramePr>
        <p:xfrm>
          <a:off x="1941692" y="1344561"/>
          <a:ext cx="10250308" cy="5358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Hexagon 8"/>
          <p:cNvSpPr/>
          <p:nvPr/>
        </p:nvSpPr>
        <p:spPr>
          <a:xfrm>
            <a:off x="5579627" y="3254478"/>
            <a:ext cx="1799303" cy="1538748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Youth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872" y="765413"/>
            <a:ext cx="8953541" cy="758587"/>
          </a:xfrm>
        </p:spPr>
        <p:txBody>
          <a:bodyPr/>
          <a:lstStyle/>
          <a:p>
            <a:pPr algn="ctr"/>
            <a:r>
              <a:rPr lang="en-US" dirty="0"/>
              <a:t>Education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872" y="2114594"/>
            <a:ext cx="10235508" cy="385667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School social worker will  review all student transcripts prior to or within 72 hours of admission.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A student’s IEP will be reviewed and addressed at the time of admission. A formal review is able to occur at the treatment team meeting  that occurs 10-15 days following admission. </a:t>
            </a:r>
            <a:endParaRPr lang="en-US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Each </a:t>
            </a:r>
            <a:r>
              <a:rPr lang="en-US" sz="1800" dirty="0"/>
              <a:t>student will have full day of school starting at 08:15 a.m.- 02:30 p.m. </a:t>
            </a:r>
            <a:endParaRPr lang="en-US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school social worker will be </a:t>
            </a:r>
            <a:r>
              <a:rPr lang="en-US" sz="1800" dirty="0" smtClean="0"/>
              <a:t>the liaison to the home community and school</a:t>
            </a:r>
            <a:endParaRPr lang="en-US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Multiple constructed classrooms have been identified to support the individualized learning needs as well as expressed behaviors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Educational progress review will occur at the formal monthly reviews as part of the treatment team </a:t>
            </a:r>
            <a:r>
              <a:rPr lang="en-US" sz="1800" dirty="0" smtClean="0"/>
              <a:t>planning </a:t>
            </a:r>
            <a:endParaRPr lang="en-US" sz="1800" dirty="0"/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5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969" y="381001"/>
            <a:ext cx="10018714" cy="612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&amp;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337209"/>
              </p:ext>
            </p:extLst>
          </p:nvPr>
        </p:nvGraphicFramePr>
        <p:xfrm>
          <a:off x="867069" y="1474839"/>
          <a:ext cx="11000468" cy="495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C7605C-26CB-4D5C-89FD-80931DD3E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B1061C-8787-4307-8C2B-43ECFFDE0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925BD-68AF-429B-9B43-7F9ACE5FE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B9570-C8FF-487A-BF0F-DBD3E5D8F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D6F29-03F1-4E23-9E05-5A41C8C28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2746E1-0182-47B3-A11E-6596C6A61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C78DEC-E4CC-4AE1-A964-DD9B21406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6C842E-692A-4912-8BA0-36554A8C4F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656" y="637312"/>
            <a:ext cx="9846023" cy="6900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Transitions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720" y="2014625"/>
            <a:ext cx="9966960" cy="3566159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8000" dirty="0"/>
              <a:t>Moving T</a:t>
            </a:r>
            <a:r>
              <a:rPr lang="en-US" sz="8000" dirty="0" smtClean="0"/>
              <a:t>oward </a:t>
            </a:r>
            <a:r>
              <a:rPr lang="en-US" sz="8000" dirty="0"/>
              <a:t>G</a:t>
            </a:r>
            <a:r>
              <a:rPr lang="en-US" sz="8000" dirty="0" smtClean="0"/>
              <a:t>rowth </a:t>
            </a:r>
            <a:r>
              <a:rPr lang="en-US" sz="8000" dirty="0"/>
              <a:t>and Healing</a:t>
            </a:r>
            <a:r>
              <a:rPr lang="en-US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600" dirty="0"/>
              <a:t>Each youth will petition to the treatment team at the monthly reviews prior to their official program discharge 60-90 </a:t>
            </a:r>
            <a:r>
              <a:rPr lang="en-US" sz="5600" dirty="0" smtClean="0"/>
              <a:t>days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600" dirty="0" smtClean="0"/>
              <a:t>Youth </a:t>
            </a:r>
            <a:r>
              <a:rPr lang="en-US" sz="5600" dirty="0"/>
              <a:t>who are approved to transition along with the county case manager will move to our transition </a:t>
            </a:r>
            <a:r>
              <a:rPr lang="en-US" sz="5600" dirty="0" smtClean="0"/>
              <a:t>dorm</a:t>
            </a:r>
            <a:endParaRPr lang="en-US" sz="5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600" dirty="0"/>
              <a:t>These dorms will have accommodations/and incentives  and will resemble more of a normalized experience of </a:t>
            </a:r>
            <a:r>
              <a:rPr lang="en-US" sz="5600" dirty="0" smtClean="0"/>
              <a:t>home</a:t>
            </a:r>
            <a:endParaRPr lang="en-US" sz="5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600" dirty="0"/>
              <a:t>Each </a:t>
            </a:r>
            <a:r>
              <a:rPr lang="en-US" sz="5600" dirty="0" smtClean="0"/>
              <a:t>youth </a:t>
            </a:r>
            <a:r>
              <a:rPr lang="en-US" sz="5600" dirty="0"/>
              <a:t>who </a:t>
            </a:r>
            <a:r>
              <a:rPr lang="en-US" sz="5600" dirty="0" smtClean="0"/>
              <a:t>is </a:t>
            </a:r>
            <a:r>
              <a:rPr lang="en-US" sz="5600" dirty="0"/>
              <a:t>able to </a:t>
            </a:r>
            <a:r>
              <a:rPr lang="en-US" sz="5600" dirty="0" smtClean="0"/>
              <a:t>enter </a:t>
            </a:r>
            <a:r>
              <a:rPr lang="en-US" sz="5600" dirty="0"/>
              <a:t>this  transitional  phase will also  be expected to take a leadership role as a facility coach for new admitted residents</a:t>
            </a:r>
          </a:p>
        </p:txBody>
      </p:sp>
    </p:spTree>
    <p:extLst>
      <p:ext uri="{BB962C8B-B14F-4D97-AF65-F5344CB8AC3E}">
        <p14:creationId xmlns:p14="http://schemas.microsoft.com/office/powerpoint/2010/main" val="12029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67833"/>
            <a:ext cx="6989235" cy="1052623"/>
          </a:xfrm>
        </p:spPr>
        <p:txBody>
          <a:bodyPr/>
          <a:lstStyle/>
          <a:p>
            <a:r>
              <a:rPr lang="en-US" dirty="0"/>
              <a:t>Data and Tracking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922" y="1729013"/>
            <a:ext cx="10058400" cy="3912874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pPr algn="l"/>
            <a:r>
              <a:rPr lang="en-US" sz="5600" dirty="0"/>
              <a:t>Plan is to review to each graduate of the program 12-15 months:</a:t>
            </a:r>
          </a:p>
          <a:p>
            <a:pPr algn="l"/>
            <a:endParaRPr lang="en-US" sz="5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Review of long term incarcerations, waiver, and any new county referrals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Use E-WiSACWIS to track further referrals and 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Each youth will complete a self-assessment screen prior to leaving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All data will be reported annually to the State of Wisconsin on current numbers served and outcomes achieved</a:t>
            </a:r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8307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79C74F-97E1-4453-BBC8-5F917533D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Utilization and Facility Overview</a:t>
            </a:r>
          </a:p>
        </p:txBody>
      </p:sp>
    </p:spTree>
    <p:extLst>
      <p:ext uri="{BB962C8B-B14F-4D97-AF65-F5344CB8AC3E}">
        <p14:creationId xmlns:p14="http://schemas.microsoft.com/office/powerpoint/2010/main" val="341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453F2AF-24F7-40F5-81DC-7D29F106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9862115" cy="916858"/>
          </a:xfrm>
        </p:spPr>
        <p:txBody>
          <a:bodyPr/>
          <a:lstStyle/>
          <a:p>
            <a:r>
              <a:rPr lang="en-US" dirty="0" smtClean="0"/>
              <a:t>Approvals &amp; Support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63E2FC3-3173-47A9-9AA5-3752B0BC2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2" y="1988574"/>
            <a:ext cx="10068592" cy="3497826"/>
          </a:xfrm>
        </p:spPr>
        <p:txBody>
          <a:bodyPr>
            <a:normAutofit/>
          </a:bodyPr>
          <a:lstStyle/>
          <a:p>
            <a:r>
              <a:rPr lang="en-US" dirty="0"/>
              <a:t>Presented to Human Services Committee in 2019</a:t>
            </a:r>
          </a:p>
          <a:p>
            <a:r>
              <a:rPr lang="en-US" dirty="0"/>
              <a:t>Regular updates in reports to Human Services Board and Committee</a:t>
            </a:r>
          </a:p>
          <a:p>
            <a:r>
              <a:rPr lang="en-US" dirty="0"/>
              <a:t>Meetings with County Executive</a:t>
            </a:r>
          </a:p>
          <a:p>
            <a:r>
              <a:rPr lang="en-US" dirty="0"/>
              <a:t>Formal approval would be requested prior to accepting grant </a:t>
            </a:r>
            <a:r>
              <a:rPr lang="en-US" dirty="0" smtClean="0"/>
              <a:t>funding</a:t>
            </a:r>
          </a:p>
          <a:p>
            <a:r>
              <a:rPr lang="en-US" dirty="0" smtClean="0"/>
              <a:t>Regional meeting with County Executives and Human Services Directors</a:t>
            </a:r>
          </a:p>
          <a:p>
            <a:r>
              <a:rPr lang="en-US" dirty="0" smtClean="0"/>
              <a:t>Discussions at Northeast Region Director Meetings in 2019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Variances &amp;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486" y="1968909"/>
            <a:ext cx="9144361" cy="3212691"/>
          </a:xfrm>
        </p:spPr>
        <p:txBody>
          <a:bodyPr/>
          <a:lstStyle/>
          <a:p>
            <a:r>
              <a:rPr lang="en-US" dirty="0" smtClean="0"/>
              <a:t>Variances</a:t>
            </a:r>
          </a:p>
          <a:p>
            <a:pPr lvl="1"/>
            <a:r>
              <a:rPr lang="en-US" dirty="0" smtClean="0"/>
              <a:t>No variances in request</a:t>
            </a:r>
          </a:p>
          <a:p>
            <a:pPr lvl="1"/>
            <a:r>
              <a:rPr lang="en-US" dirty="0" smtClean="0"/>
              <a:t>Estimated to meet requirements of DOC 347</a:t>
            </a:r>
          </a:p>
          <a:p>
            <a:r>
              <a:rPr lang="en-US" dirty="0" smtClean="0"/>
              <a:t>Reductions &amp; Cost Savings Measures</a:t>
            </a:r>
          </a:p>
          <a:p>
            <a:pPr lvl="1"/>
            <a:r>
              <a:rPr lang="en-US" dirty="0" smtClean="0"/>
              <a:t>Reducing scope of project</a:t>
            </a:r>
          </a:p>
          <a:p>
            <a:pPr lvl="1"/>
            <a:r>
              <a:rPr lang="en-US" dirty="0" smtClean="0"/>
              <a:t>Reducing capacity of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</a:t>
            </a:r>
          </a:p>
        </p:txBody>
      </p:sp>
      <p:pic>
        <p:nvPicPr>
          <p:cNvPr id="6" name="Content Placeholder 5" descr="Question mark 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001" y="2667000"/>
            <a:ext cx="4719335" cy="3124200"/>
          </a:xfrm>
        </p:spPr>
      </p:pic>
    </p:spTree>
    <p:extLst>
      <p:ext uri="{BB962C8B-B14F-4D97-AF65-F5344CB8AC3E}">
        <p14:creationId xmlns:p14="http://schemas.microsoft.com/office/powerpoint/2010/main" val="37078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301FB2-2E8F-427A-9BB1-97800B196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323" y="341671"/>
            <a:ext cx="10540541" cy="57272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Statewide SRCCCY </a:t>
            </a:r>
            <a:r>
              <a:rPr lang="en-US" b="1" dirty="0"/>
              <a:t>Population Need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1E2980F4-E91A-4DB0-994D-6C01973329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22368" y="1054543"/>
            <a:ext cx="6628449" cy="485621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C2021C9-04C3-40EC-99E7-7763884C3322}"/>
              </a:ext>
            </a:extLst>
          </p:cNvPr>
          <p:cNvSpPr txBox="1"/>
          <p:nvPr/>
        </p:nvSpPr>
        <p:spPr>
          <a:xfrm>
            <a:off x="3996195" y="6050899"/>
            <a:ext cx="5280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Secure Juvenile Facility Population Capacity Analysis:  Considerations for Act 185 Implementation –Submitted 5/20/19 to the Juvenile Corrections Grant Committee</a:t>
            </a:r>
          </a:p>
        </p:txBody>
      </p:sp>
    </p:spTree>
    <p:extLst>
      <p:ext uri="{BB962C8B-B14F-4D97-AF65-F5344CB8AC3E}">
        <p14:creationId xmlns:p14="http://schemas.microsoft.com/office/powerpoint/2010/main" val="34954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2" cy="5530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Regional SRCCCY Need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41678" y="1398639"/>
            <a:ext cx="5073446" cy="446628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Brown County Estimated Utilization</a:t>
            </a:r>
            <a:endParaRPr lang="en-US" dirty="0"/>
          </a:p>
          <a:p>
            <a:pPr lvl="1"/>
            <a:r>
              <a:rPr lang="en-US" dirty="0"/>
              <a:t>4 Correctional placements for youth</a:t>
            </a:r>
          </a:p>
          <a:p>
            <a:pPr lvl="1"/>
            <a:r>
              <a:rPr lang="en-US" dirty="0"/>
              <a:t>4 Type II placements</a:t>
            </a:r>
          </a:p>
          <a:p>
            <a:pPr lvl="1"/>
            <a:r>
              <a:rPr lang="en-US" dirty="0"/>
              <a:t>3 LAUNCH placements (alternative to corrections)</a:t>
            </a:r>
          </a:p>
          <a:p>
            <a:r>
              <a:rPr lang="en-US" b="1" dirty="0"/>
              <a:t>Regional Utilization</a:t>
            </a:r>
          </a:p>
          <a:p>
            <a:pPr lvl="1"/>
            <a:r>
              <a:rPr lang="en-US" dirty="0"/>
              <a:t>Reviewing data from </a:t>
            </a:r>
            <a:r>
              <a:rPr lang="en-US" dirty="0" smtClean="0"/>
              <a:t>a 21 </a:t>
            </a:r>
            <a:r>
              <a:rPr lang="en-US" dirty="0"/>
              <a:t>county area around Brown County, there </a:t>
            </a:r>
            <a:r>
              <a:rPr lang="en-US" dirty="0" smtClean="0"/>
              <a:t>was </a:t>
            </a:r>
            <a:r>
              <a:rPr lang="en-US" dirty="0"/>
              <a:t>an average daily population of 19 youth in </a:t>
            </a:r>
            <a:r>
              <a:rPr lang="en-US" dirty="0" smtClean="0"/>
              <a:t>corrections from 2010-2017</a:t>
            </a:r>
            <a:r>
              <a:rPr lang="en-US" baseline="30000" dirty="0" smtClean="0"/>
              <a:t>1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There are likely youth currently placed in residential care centers (RCC’s) who could be placed in an SRCCCY if available.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A2BEE66-6841-4CD7-80D0-22CDC96AA5D2}"/>
              </a:ext>
            </a:extLst>
          </p:cNvPr>
          <p:cNvSpPr txBox="1"/>
          <p:nvPr/>
        </p:nvSpPr>
        <p:spPr>
          <a:xfrm>
            <a:off x="6933672" y="6032524"/>
            <a:ext cx="5258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1</a:t>
            </a:r>
            <a:r>
              <a:rPr lang="en-US" sz="1200" dirty="0" smtClean="0"/>
              <a:t>Juvenile </a:t>
            </a:r>
            <a:r>
              <a:rPr lang="en-US" sz="1200" dirty="0"/>
              <a:t>Corrections Population Data—Submitted 9/14/2018 to Juvenile Corrections Study Committee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893" y="1238865"/>
            <a:ext cx="4761905" cy="5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08819"/>
            <a:ext cx="10018712" cy="956187"/>
          </a:xfrm>
        </p:spPr>
        <p:txBody>
          <a:bodyPr/>
          <a:lstStyle/>
          <a:p>
            <a:r>
              <a:rPr lang="en-US" dirty="0"/>
              <a:t>Brown County Facility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949244"/>
            <a:ext cx="10018713" cy="3124201"/>
          </a:xfrm>
        </p:spPr>
        <p:txBody>
          <a:bodyPr>
            <a:noAutofit/>
          </a:bodyPr>
          <a:lstStyle/>
          <a:p>
            <a:r>
              <a:rPr lang="en-US" sz="2000" dirty="0"/>
              <a:t>Two Services Proposed:</a:t>
            </a:r>
          </a:p>
          <a:p>
            <a:pPr lvl="1"/>
            <a:r>
              <a:rPr lang="en-US" dirty="0"/>
              <a:t>24 Bed Secure Residential Care Center for Children and Youth (SRCCCY)</a:t>
            </a:r>
          </a:p>
          <a:p>
            <a:pPr lvl="1"/>
            <a:r>
              <a:rPr lang="en-US" dirty="0"/>
              <a:t>32 Bed Secure Detention Facility</a:t>
            </a:r>
          </a:p>
          <a:p>
            <a:pPr lvl="1"/>
            <a:r>
              <a:rPr lang="en-US" dirty="0"/>
              <a:t>Serving Males and Females in Each </a:t>
            </a:r>
            <a:r>
              <a:rPr lang="en-US" dirty="0" smtClean="0"/>
              <a:t>Facility</a:t>
            </a:r>
            <a:endParaRPr lang="en-US" dirty="0"/>
          </a:p>
          <a:p>
            <a:pPr marL="201168" lvl="1" indent="0">
              <a:buNone/>
            </a:pPr>
            <a:r>
              <a:rPr lang="en-US" dirty="0"/>
              <a:t>Current Brown County Services:</a:t>
            </a:r>
          </a:p>
          <a:p>
            <a:pPr lvl="1"/>
            <a:r>
              <a:rPr lang="en-US" dirty="0"/>
              <a:t>15 Bed Secure Detention (Sheriff’s Office)</a:t>
            </a:r>
          </a:p>
          <a:p>
            <a:pPr lvl="1"/>
            <a:r>
              <a:rPr lang="en-US" dirty="0"/>
              <a:t>Collaborative 180 Day Program—LAUNCH (Sheriff’s Office and Health &amp; Human Services)</a:t>
            </a:r>
          </a:p>
          <a:p>
            <a:pPr lvl="1"/>
            <a:r>
              <a:rPr lang="en-US" dirty="0"/>
              <a:t>Serving Males and Females in Each Facility</a:t>
            </a:r>
          </a:p>
        </p:txBody>
      </p:sp>
    </p:spTree>
    <p:extLst>
      <p:ext uri="{BB962C8B-B14F-4D97-AF65-F5344CB8AC3E}">
        <p14:creationId xmlns:p14="http://schemas.microsoft.com/office/powerpoint/2010/main" val="8336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528907-6440-413C-A685-051DCF0E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 Breakdown—SRCCCY and Secure Detention</a:t>
            </a:r>
          </a:p>
        </p:txBody>
      </p:sp>
    </p:spTree>
    <p:extLst>
      <p:ext uri="{BB962C8B-B14F-4D97-AF65-F5344CB8AC3E}">
        <p14:creationId xmlns:p14="http://schemas.microsoft.com/office/powerpoint/2010/main" val="18836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A76123-CA09-4077-8EFE-E48BE6F1B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141" y="371168"/>
            <a:ext cx="10206244" cy="543232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 Cost Breakdown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510728"/>
              </p:ext>
            </p:extLst>
          </p:nvPr>
        </p:nvGraphicFramePr>
        <p:xfrm>
          <a:off x="2267705" y="914400"/>
          <a:ext cx="9097116" cy="541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Worksheet" r:id="rId3" imgW="6813372" imgH="4057858" progId="Excel.Sheet.12">
                  <p:embed/>
                </p:oleObj>
              </mc:Choice>
              <mc:Fallback>
                <p:oleObj name="Worksheet" r:id="rId3" imgW="6813372" imgH="40578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05" y="914400"/>
                        <a:ext cx="9097116" cy="5417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68B91-D11B-4BDF-8C9A-BA44159E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523" y="266804"/>
            <a:ext cx="10459065" cy="5984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Estimated Operational </a:t>
            </a:r>
            <a:r>
              <a:rPr lang="en-US" dirty="0"/>
              <a:t>Costs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017" y="865240"/>
            <a:ext cx="7140076" cy="58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and Proposed Rates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259224"/>
            <a:ext cx="4153123" cy="458293"/>
          </a:xfrm>
        </p:spPr>
        <p:txBody>
          <a:bodyPr/>
          <a:lstStyle/>
          <a:p>
            <a:r>
              <a:rPr lang="en-US" dirty="0" smtClean="0"/>
              <a:t>Juvenile Corrections Rates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344" y="2955131"/>
            <a:ext cx="4895056" cy="2455862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Current Wisconsin Daily Correctional Rate: $532-July 1,2019</a:t>
            </a:r>
          </a:p>
          <a:p>
            <a:pPr lvl="1"/>
            <a:r>
              <a:rPr lang="en-US" sz="2000" dirty="0"/>
              <a:t>Future Wisconsin Daily Correctional Rate: $615 on July 1, 2021</a:t>
            </a:r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1829" y="2652123"/>
            <a:ext cx="5311513" cy="469490"/>
          </a:xfrm>
        </p:spPr>
        <p:txBody>
          <a:bodyPr/>
          <a:lstStyle/>
          <a:p>
            <a:pPr algn="ctr"/>
            <a:r>
              <a:rPr lang="en-US" dirty="0" smtClean="0"/>
              <a:t>Estimated Rate for Brown County SRCCCY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82552" y="3227182"/>
            <a:ext cx="4620472" cy="1767605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Estimated </a:t>
            </a:r>
            <a:r>
              <a:rPr lang="en-US" sz="2000" dirty="0"/>
              <a:t>to be $550-$685</a:t>
            </a:r>
          </a:p>
          <a:p>
            <a:pPr lvl="2"/>
            <a:r>
              <a:rPr lang="en-US" sz="2000" dirty="0"/>
              <a:t>Utilization and Census</a:t>
            </a:r>
          </a:p>
          <a:p>
            <a:pPr lvl="2"/>
            <a:r>
              <a:rPr lang="en-US" sz="2000" dirty="0"/>
              <a:t>Needs of the </a:t>
            </a:r>
            <a:r>
              <a:rPr lang="en-US" sz="2000" dirty="0" smtClean="0"/>
              <a:t>Youth</a:t>
            </a:r>
          </a:p>
          <a:p>
            <a:pPr lvl="1"/>
            <a:r>
              <a:rPr lang="en-US" sz="2000" dirty="0"/>
              <a:t>Will vary based on occupancy</a:t>
            </a:r>
          </a:p>
          <a:p>
            <a:pPr lvl="2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92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8" ma:contentTypeDescription="Create a new document." ma:contentTypeScope="" ma:versionID="4e1583c440e606faa30a5e2a7474547a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fb82bcdf-ea63-4554-99e3-e15ccd87b479" targetNamespace="http://schemas.microsoft.com/office/2006/metadata/properties" ma:root="true" ma:fieldsID="7db945849f9ad4d2e9af184f5ae7637f" ns1:_="" ns2:_="" ns3:_="">
    <xsd:import namespace="http://schemas.microsoft.com/sharepoint/v3"/>
    <xsd:import namespace="10f2cb44-b37d-4693-a5c3-140ab663d372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_x002e_Division"/>
                <xsd:element ref="ns3:_x002e_Audience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_x002e_Division" ma:index="13" ma:displayName=".Division" ma:list="{6d4f0350-c710-41a0-8bcb-f0de28c9c638}" ma:internalName="_x002E_Division" ma:readOnly="false" ma:showField="Title" ma:web="fb82bcdf-ea63-4554-99e3-e15ccd87b479">
      <xsd:simpleType>
        <xsd:restriction base="dms:Lookup"/>
      </xsd:simpleType>
    </xsd:element>
    <xsd:element name="_x002e_Audience" ma:index="14" ma:displayName=".Audience" ma:list="{eaaf37a0-298c-4630-9893-fef0721e21dc}" ma:internalName="_x002E_Audience" ma:showField="Title" ma:web="fb82bcdf-ea63-4554-99e3-e15ccd87b479">
      <xsd:simpleType>
        <xsd:restriction base="dms:Lookup"/>
      </xsd:simple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_x002e_Division xmlns="fb82bcdf-ea63-4554-99e3-e15ccd87b479">8</_x002e_Division>
    <PublishingStartDate xmlns="http://schemas.microsoft.com/sharepoint/v3" xsi:nil="true"/>
    <_x002e_Audience xmlns="fb82bcdf-ea63-4554-99e3-e15ccd87b479">5</_x002e_Audience>
  </documentManagement>
</p:properties>
</file>

<file path=customXml/itemProps1.xml><?xml version="1.0" encoding="utf-8"?>
<ds:datastoreItem xmlns:ds="http://schemas.openxmlformats.org/officeDocument/2006/customXml" ds:itemID="{0DFE9B62-567F-44B4-A3DC-D718EDEE28B4}"/>
</file>

<file path=customXml/itemProps2.xml><?xml version="1.0" encoding="utf-8"?>
<ds:datastoreItem xmlns:ds="http://schemas.openxmlformats.org/officeDocument/2006/customXml" ds:itemID="{E6AB91B7-9F2E-45C4-9967-23E8F561A1AF}"/>
</file>

<file path=customXml/itemProps3.xml><?xml version="1.0" encoding="utf-8"?>
<ds:datastoreItem xmlns:ds="http://schemas.openxmlformats.org/officeDocument/2006/customXml" ds:itemID="{1D8979B2-0840-480A-B0EB-3D1C3B53B609}"/>
</file>

<file path=customXml/itemProps4.xml><?xml version="1.0" encoding="utf-8"?>
<ds:datastoreItem xmlns:ds="http://schemas.openxmlformats.org/officeDocument/2006/customXml" ds:itemID="{03BE3B48-8454-4DED-A313-01EBEE70B27B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456</TotalTime>
  <Words>940</Words>
  <Application>Microsoft Office PowerPoint</Application>
  <PresentationFormat>Widescreen</PresentationFormat>
  <Paragraphs>149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Corbel</vt:lpstr>
      <vt:lpstr>Parallax</vt:lpstr>
      <vt:lpstr>Worksheet</vt:lpstr>
      <vt:lpstr>Brown County Secure Residential Care Center for Children and Youth (SRCCCY) </vt:lpstr>
      <vt:lpstr>Utilization and Facility Overview</vt:lpstr>
      <vt:lpstr>Statewide SRCCCY Population Need</vt:lpstr>
      <vt:lpstr>Regional SRCCCY Need</vt:lpstr>
      <vt:lpstr>Brown County Facility Overview</vt:lpstr>
      <vt:lpstr>Cost Breakdown—SRCCCY and Secure Detention</vt:lpstr>
      <vt:lpstr>Construction Cost Breakdown</vt:lpstr>
      <vt:lpstr>Estimated Operational Costs</vt:lpstr>
      <vt:lpstr>Current and Proposed Rates</vt:lpstr>
      <vt:lpstr>SRCCCY-Programming</vt:lpstr>
      <vt:lpstr>Program Goals</vt:lpstr>
      <vt:lpstr>Pre-Admission</vt:lpstr>
      <vt:lpstr>Admission</vt:lpstr>
      <vt:lpstr>Cultural Competency and Diversity</vt:lpstr>
      <vt:lpstr>Individual Treatment</vt:lpstr>
      <vt:lpstr>Education</vt:lpstr>
      <vt:lpstr>Programming &amp; Groups</vt:lpstr>
      <vt:lpstr>Transitions</vt:lpstr>
      <vt:lpstr>Data and Tracking</vt:lpstr>
      <vt:lpstr>Approvals &amp; Support</vt:lpstr>
      <vt:lpstr>Variances &amp; Reductions</vt:lpstr>
      <vt:lpstr>Questions</vt:lpstr>
    </vt:vector>
  </TitlesOfParts>
  <Company>Brown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190819BrownCountyPresentation</dc:title>
  <dc:creator>Pritzl, Erik J.</dc:creator>
  <cp:lastModifiedBy>Nelson, Teri L</cp:lastModifiedBy>
  <cp:revision>105</cp:revision>
  <cp:lastPrinted>2019-08-19T14:00:20Z</cp:lastPrinted>
  <dcterms:created xsi:type="dcterms:W3CDTF">2019-04-25T12:56:04Z</dcterms:created>
  <dcterms:modified xsi:type="dcterms:W3CDTF">2019-08-19T14:42:15Z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