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78" r:id="rId5"/>
    <p:sldId id="276" r:id="rId6"/>
    <p:sldId id="272" r:id="rId7"/>
    <p:sldId id="27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02" autoAdjust="0"/>
    <p:restoredTop sz="96144" autoAdjust="0"/>
  </p:normalViewPr>
  <p:slideViewPr>
    <p:cSldViewPr snapToGrid="0">
      <p:cViewPr varScale="1">
        <p:scale>
          <a:sx n="76" d="100"/>
          <a:sy n="76" d="100"/>
        </p:scale>
        <p:origin x="10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CF9E-048B-4A00-8CF3-ED06A6C24CD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7F2C-9DA5-4790-92A3-8DC0599F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arson.edjron@countyofdane.com" TargetMode="External"/><Relationship Id="rId2" Type="http://schemas.openxmlformats.org/officeDocument/2006/relationships/hyperlink" Target="mailto:bauman.john@countyofdan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Dane County Juvenile Court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511301"/>
            <a:ext cx="8496300" cy="36957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500" y="5435600"/>
            <a:ext cx="11112500" cy="129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Secure Residential Care Center presentation to DOC Grant Committee</a:t>
            </a:r>
          </a:p>
          <a:p>
            <a:pPr marL="0" indent="0" algn="ctr">
              <a:buNone/>
            </a:pPr>
            <a:r>
              <a:rPr lang="en-US" dirty="0" smtClean="0"/>
              <a:t>John </a:t>
            </a:r>
            <a:r>
              <a:rPr lang="en-US" dirty="0"/>
              <a:t>Bauman, Juvenile Court Administrator and Ed Pearson, Superintendent</a:t>
            </a:r>
          </a:p>
          <a:p>
            <a:pPr marL="0" indent="0" algn="ctr">
              <a:buNone/>
            </a:pPr>
            <a:r>
              <a:rPr lang="en-US" dirty="0" smtClean="0"/>
              <a:t>August 19, </a:t>
            </a:r>
            <a:r>
              <a:rPr lang="en-US" dirty="0"/>
              <a:t>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4533900" cy="4881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Located at 210 Martin Luther King Jr. Blvd. Rm 200 Madison, WI</a:t>
            </a:r>
          </a:p>
          <a:p>
            <a:r>
              <a:rPr lang="en-US" dirty="0" smtClean="0"/>
              <a:t>Total current facility is 28,000 sq. ft.</a:t>
            </a:r>
          </a:p>
          <a:p>
            <a:r>
              <a:rPr lang="en-US" dirty="0" smtClean="0"/>
              <a:t>Juvenile </a:t>
            </a:r>
            <a:r>
              <a:rPr lang="en-US" dirty="0"/>
              <a:t>Detention contains 24 co-ed beds across three </a:t>
            </a:r>
            <a:r>
              <a:rPr lang="en-US" dirty="0" smtClean="0"/>
              <a:t>sleeping units</a:t>
            </a:r>
            <a:endParaRPr lang="en-US" dirty="0"/>
          </a:p>
          <a:p>
            <a:r>
              <a:rPr lang="en-US" dirty="0" smtClean="0"/>
              <a:t>Proposed additional SRCC space is 11,000 sq. ft. indoor and 2,400 sq. ft. outdoor recreation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08" y="1295400"/>
            <a:ext cx="5801784" cy="4881563"/>
          </a:xfrm>
        </p:spPr>
      </p:pic>
    </p:spTree>
    <p:extLst>
      <p:ext uri="{BB962C8B-B14F-4D97-AF65-F5344CB8AC3E}">
        <p14:creationId xmlns:p14="http://schemas.microsoft.com/office/powerpoint/2010/main" val="15234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258300" y="331210"/>
            <a:ext cx="2703714" cy="1200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floor plan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59657"/>
            <a:ext cx="8079014" cy="66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395866" y="331210"/>
            <a:ext cx="5566149" cy="1200150"/>
          </a:xfrm>
        </p:spPr>
        <p:txBody>
          <a:bodyPr>
            <a:normAutofit/>
          </a:bodyPr>
          <a:lstStyle/>
          <a:p>
            <a:r>
              <a:rPr lang="en-US" dirty="0" smtClean="0"/>
              <a:t>Floor layout and plans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6537182" y="1365107"/>
            <a:ext cx="5208702" cy="29907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smtClean="0"/>
              <a:t>18 male beds across 2 units with 5 bed additional capacity. 12-14 Dane youth.</a:t>
            </a:r>
          </a:p>
          <a:p>
            <a:pPr marL="285750" indent="-285750"/>
            <a:r>
              <a:rPr lang="en-US" dirty="0" smtClean="0"/>
              <a:t>3-4 girl beds in 1 unit with 2-3 bed additional capacity. 3-4 Dane youth.</a:t>
            </a:r>
          </a:p>
          <a:p>
            <a:pPr marL="285750" indent="-285750"/>
            <a:r>
              <a:rPr lang="en-US" dirty="0" smtClean="0"/>
              <a:t>Shared gym, dining, visitation, outdoor recreation, general purpose space</a:t>
            </a:r>
          </a:p>
          <a:p>
            <a:pPr marL="285750" indent="-285750"/>
            <a:r>
              <a:rPr lang="en-US" dirty="0" smtClean="0"/>
              <a:t>Separate classrooms, sleeping, programming space</a:t>
            </a:r>
          </a:p>
          <a:p>
            <a:pPr marL="285750" indent="-28575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b="1111"/>
          <a:stretch/>
        </p:blipFill>
        <p:spPr bwMode="auto">
          <a:xfrm>
            <a:off x="76201" y="74163"/>
            <a:ext cx="5943599" cy="67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62600"/>
            <a:ext cx="2085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26205"/>
            <a:ext cx="2657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4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91238"/>
              </p:ext>
            </p:extLst>
          </p:nvPr>
        </p:nvGraphicFramePr>
        <p:xfrm>
          <a:off x="87684" y="563039"/>
          <a:ext cx="11999934" cy="279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2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65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78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4444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606665">
                <a:tc gridSpan="8">
                  <a:txBody>
                    <a:bodyPr/>
                    <a:lstStyle/>
                    <a:p>
                      <a:pPr algn="ctr"/>
                      <a:endParaRPr lang="en-US" sz="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DESIGN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n-US" sz="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BIDDING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/>
                      <a:endParaRPr lang="en-US" sz="5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CONSTRUCTION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9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n-lt"/>
                        </a:rPr>
                        <a:t>2019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n-lt"/>
                        </a:rPr>
                        <a:t>2020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n-lt"/>
                        </a:rPr>
                        <a:t>2021</a:t>
                      </a:r>
                      <a:endParaRPr lang="en-US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3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Q2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Q3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Q4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Q1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Q2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Q3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Q4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Q1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Q2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725"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87787"/>
              </p:ext>
            </p:extLst>
          </p:nvPr>
        </p:nvGraphicFramePr>
        <p:xfrm>
          <a:off x="230364" y="3504757"/>
          <a:ext cx="5761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048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Dane County Letter of Intent Submitted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69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Start of Design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Draft Grant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Application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Due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Finish Schematic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Design Phase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Finish Design Development Phase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Final Grant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Application Due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Grants Determined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Finish Construction Documents Phase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61028"/>
              </p:ext>
            </p:extLst>
          </p:nvPr>
        </p:nvGraphicFramePr>
        <p:xfrm>
          <a:off x="6202473" y="3505200"/>
          <a:ext cx="57619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048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Let Request for Bids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48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Construction Bids Due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69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Construction  Phase I – Outside Existing Secure Perimeter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Construction Phase II – Inside Existing</a:t>
                      </a:r>
                      <a:r>
                        <a:rPr lang="en-US" b="1" baseline="0" dirty="0" smtClean="0"/>
                        <a:t> Secure Perimeter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Ready for Occupancy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Mandated Deadline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9419573" y="1365756"/>
            <a:ext cx="0" cy="1979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8099" y="1365756"/>
            <a:ext cx="0" cy="1979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96009" y="1143000"/>
            <a:ext cx="0" cy="425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21660" y="1174315"/>
            <a:ext cx="0" cy="425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770" y="1899156"/>
            <a:ext cx="11987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182423" y="3962400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10</a:t>
            </a:r>
            <a:endParaRPr lang="en-US" sz="1100" b="1" dirty="0"/>
          </a:p>
        </p:txBody>
      </p:sp>
      <p:sp>
        <p:nvSpPr>
          <p:cNvPr id="39" name="Oval 38"/>
          <p:cNvSpPr/>
          <p:nvPr/>
        </p:nvSpPr>
        <p:spPr>
          <a:xfrm>
            <a:off x="6182423" y="4391956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11</a:t>
            </a:r>
            <a:endParaRPr lang="en-US" sz="1100" b="1" dirty="0"/>
          </a:p>
        </p:txBody>
      </p:sp>
      <p:sp>
        <p:nvSpPr>
          <p:cNvPr id="40" name="Oval 39"/>
          <p:cNvSpPr/>
          <p:nvPr/>
        </p:nvSpPr>
        <p:spPr>
          <a:xfrm>
            <a:off x="6182423" y="5019270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12</a:t>
            </a:r>
            <a:endParaRPr lang="en-US" sz="1100" b="1" dirty="0"/>
          </a:p>
        </p:txBody>
      </p:sp>
      <p:sp>
        <p:nvSpPr>
          <p:cNvPr id="41" name="Oval 40"/>
          <p:cNvSpPr/>
          <p:nvPr/>
        </p:nvSpPr>
        <p:spPr>
          <a:xfrm>
            <a:off x="6182710" y="5562600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13</a:t>
            </a:r>
            <a:endParaRPr lang="en-US" sz="1100" b="1" dirty="0"/>
          </a:p>
        </p:txBody>
      </p:sp>
      <p:sp>
        <p:nvSpPr>
          <p:cNvPr id="47" name="Oval 46"/>
          <p:cNvSpPr/>
          <p:nvPr/>
        </p:nvSpPr>
        <p:spPr>
          <a:xfrm>
            <a:off x="251636" y="355350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</a:t>
            </a:r>
            <a:endParaRPr lang="en-US" sz="1100" b="1" dirty="0"/>
          </a:p>
        </p:txBody>
      </p:sp>
      <p:sp>
        <p:nvSpPr>
          <p:cNvPr id="48" name="Oval 47"/>
          <p:cNvSpPr/>
          <p:nvPr/>
        </p:nvSpPr>
        <p:spPr>
          <a:xfrm>
            <a:off x="251636" y="3943899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251636" y="4307153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3</a:t>
            </a:r>
            <a:endParaRPr lang="en-US" sz="1100" b="1" dirty="0"/>
          </a:p>
        </p:txBody>
      </p:sp>
      <p:sp>
        <p:nvSpPr>
          <p:cNvPr id="50" name="Oval 49"/>
          <p:cNvSpPr/>
          <p:nvPr/>
        </p:nvSpPr>
        <p:spPr>
          <a:xfrm>
            <a:off x="241197" y="465579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</a:t>
            </a:r>
            <a:endParaRPr lang="en-US" sz="1100" b="1" dirty="0"/>
          </a:p>
        </p:txBody>
      </p:sp>
      <p:sp>
        <p:nvSpPr>
          <p:cNvPr id="51" name="Oval 50"/>
          <p:cNvSpPr/>
          <p:nvPr/>
        </p:nvSpPr>
        <p:spPr>
          <a:xfrm>
            <a:off x="239110" y="5037838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5</a:t>
            </a:r>
            <a:endParaRPr lang="en-US" sz="1100" b="1" dirty="0"/>
          </a:p>
        </p:txBody>
      </p:sp>
      <p:sp>
        <p:nvSpPr>
          <p:cNvPr id="52" name="Oval 51"/>
          <p:cNvSpPr/>
          <p:nvPr/>
        </p:nvSpPr>
        <p:spPr>
          <a:xfrm>
            <a:off x="251636" y="5396919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6</a:t>
            </a:r>
            <a:endParaRPr lang="en-US" sz="1100" b="1" dirty="0"/>
          </a:p>
        </p:txBody>
      </p:sp>
      <p:sp>
        <p:nvSpPr>
          <p:cNvPr id="53" name="Oval 52"/>
          <p:cNvSpPr/>
          <p:nvPr/>
        </p:nvSpPr>
        <p:spPr>
          <a:xfrm>
            <a:off x="241197" y="5774786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7</a:t>
            </a:r>
            <a:endParaRPr lang="en-US" sz="1100" b="1" dirty="0"/>
          </a:p>
        </p:txBody>
      </p:sp>
      <p:sp>
        <p:nvSpPr>
          <p:cNvPr id="54" name="Oval 53"/>
          <p:cNvSpPr/>
          <p:nvPr/>
        </p:nvSpPr>
        <p:spPr>
          <a:xfrm>
            <a:off x="228600" y="6125228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</a:t>
            </a:r>
            <a:endParaRPr lang="en-US" sz="1100" b="1" dirty="0"/>
          </a:p>
        </p:txBody>
      </p:sp>
      <p:sp>
        <p:nvSpPr>
          <p:cNvPr id="55" name="Oval 54"/>
          <p:cNvSpPr/>
          <p:nvPr/>
        </p:nvSpPr>
        <p:spPr>
          <a:xfrm>
            <a:off x="6182423" y="3534428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9</a:t>
            </a:r>
            <a:endParaRPr lang="en-US" sz="1100" b="1" dirty="0"/>
          </a:p>
        </p:txBody>
      </p:sp>
      <p:sp>
        <p:nvSpPr>
          <p:cNvPr id="56" name="Rectangle 55"/>
          <p:cNvSpPr/>
          <p:nvPr/>
        </p:nvSpPr>
        <p:spPr>
          <a:xfrm>
            <a:off x="3372928" y="1229014"/>
            <a:ext cx="120770" cy="400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7682" y="1165954"/>
            <a:ext cx="119874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82" y="1518156"/>
            <a:ext cx="11987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0200" y="1518156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58940" y="1524000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77200" y="1522224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744200" y="1520448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43200" y="1518672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424940" y="1524000"/>
            <a:ext cx="0" cy="1826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4571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latin typeface="+mn-lt"/>
              </a:rPr>
              <a:t>Actual &amp; Estimated Project Schedule</a:t>
            </a:r>
            <a:endParaRPr lang="en-US" sz="3200" b="1" dirty="0">
              <a:latin typeface="+mn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682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</a:t>
            </a:r>
            <a:endParaRPr lang="en-US" sz="1100" b="1" dirty="0"/>
          </a:p>
        </p:txBody>
      </p:sp>
      <p:sp>
        <p:nvSpPr>
          <p:cNvPr id="58" name="Oval 57"/>
          <p:cNvSpPr/>
          <p:nvPr/>
        </p:nvSpPr>
        <p:spPr>
          <a:xfrm>
            <a:off x="968400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968400" y="26141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3</a:t>
            </a:r>
            <a:endParaRPr lang="en-US" sz="1100" b="1" dirty="0"/>
          </a:p>
        </p:txBody>
      </p:sp>
      <p:sp>
        <p:nvSpPr>
          <p:cNvPr id="60" name="Oval 59"/>
          <p:cNvSpPr/>
          <p:nvPr/>
        </p:nvSpPr>
        <p:spPr>
          <a:xfrm>
            <a:off x="1441536" y="23855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</a:t>
            </a:r>
            <a:endParaRPr lang="en-US" sz="1100" b="1" dirty="0"/>
          </a:p>
        </p:txBody>
      </p:sp>
      <p:sp>
        <p:nvSpPr>
          <p:cNvPr id="61" name="Oval 60"/>
          <p:cNvSpPr/>
          <p:nvPr/>
        </p:nvSpPr>
        <p:spPr>
          <a:xfrm>
            <a:off x="2297154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5</a:t>
            </a:r>
            <a:endParaRPr lang="en-US" sz="1100" b="1" dirty="0"/>
          </a:p>
        </p:txBody>
      </p:sp>
      <p:sp>
        <p:nvSpPr>
          <p:cNvPr id="63" name="Oval 62"/>
          <p:cNvSpPr/>
          <p:nvPr/>
        </p:nvSpPr>
        <p:spPr>
          <a:xfrm>
            <a:off x="2303820" y="26141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6</a:t>
            </a:r>
            <a:endParaRPr lang="en-US" sz="1100" b="1" dirty="0"/>
          </a:p>
        </p:txBody>
      </p:sp>
      <p:sp>
        <p:nvSpPr>
          <p:cNvPr id="64" name="Oval 63"/>
          <p:cNvSpPr/>
          <p:nvPr/>
        </p:nvSpPr>
        <p:spPr>
          <a:xfrm>
            <a:off x="2767284" y="23855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7</a:t>
            </a:r>
            <a:endParaRPr lang="en-US" sz="1100" b="1" dirty="0"/>
          </a:p>
        </p:txBody>
      </p:sp>
      <p:sp>
        <p:nvSpPr>
          <p:cNvPr id="65" name="Oval 64"/>
          <p:cNvSpPr/>
          <p:nvPr/>
        </p:nvSpPr>
        <p:spPr>
          <a:xfrm>
            <a:off x="2767284" y="2889756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8</a:t>
            </a:r>
            <a:endParaRPr lang="en-US" sz="1100" b="1" dirty="0"/>
          </a:p>
        </p:txBody>
      </p:sp>
      <p:sp>
        <p:nvSpPr>
          <p:cNvPr id="66" name="Oval 65"/>
          <p:cNvSpPr/>
          <p:nvPr/>
        </p:nvSpPr>
        <p:spPr>
          <a:xfrm>
            <a:off x="3200802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9</a:t>
            </a:r>
            <a:endParaRPr lang="en-US" sz="1100" b="1" dirty="0"/>
          </a:p>
        </p:txBody>
      </p:sp>
      <p:sp>
        <p:nvSpPr>
          <p:cNvPr id="67" name="Oval 66"/>
          <p:cNvSpPr/>
          <p:nvPr/>
        </p:nvSpPr>
        <p:spPr>
          <a:xfrm>
            <a:off x="4108536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10</a:t>
            </a:r>
            <a:endParaRPr lang="en-US" sz="1100" b="1" dirty="0"/>
          </a:p>
        </p:txBody>
      </p:sp>
      <p:sp>
        <p:nvSpPr>
          <p:cNvPr id="68" name="Oval 67"/>
          <p:cNvSpPr/>
          <p:nvPr/>
        </p:nvSpPr>
        <p:spPr>
          <a:xfrm>
            <a:off x="4946736" y="2156984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11</a:t>
            </a:r>
            <a:endParaRPr lang="en-US" sz="1100" b="1" dirty="0"/>
          </a:p>
        </p:txBody>
      </p:sp>
      <p:sp>
        <p:nvSpPr>
          <p:cNvPr id="69" name="Oval 68"/>
          <p:cNvSpPr/>
          <p:nvPr/>
        </p:nvSpPr>
        <p:spPr>
          <a:xfrm>
            <a:off x="6758940" y="2217526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12</a:t>
            </a:r>
            <a:endParaRPr lang="en-US" sz="1100" b="1" dirty="0"/>
          </a:p>
        </p:txBody>
      </p:sp>
      <p:sp>
        <p:nvSpPr>
          <p:cNvPr id="70" name="Oval 69"/>
          <p:cNvSpPr/>
          <p:nvPr/>
        </p:nvSpPr>
        <p:spPr>
          <a:xfrm>
            <a:off x="11188872" y="2155939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13</a:t>
            </a:r>
            <a:endParaRPr lang="en-US" sz="1100" b="1" dirty="0"/>
          </a:p>
        </p:txBody>
      </p:sp>
      <p:sp>
        <p:nvSpPr>
          <p:cNvPr id="72" name="Oval 71"/>
          <p:cNvSpPr/>
          <p:nvPr/>
        </p:nvSpPr>
        <p:spPr>
          <a:xfrm>
            <a:off x="6172200" y="5943600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14</a:t>
            </a:r>
            <a:endParaRPr lang="en-US" sz="1100" b="1" dirty="0"/>
          </a:p>
        </p:txBody>
      </p:sp>
      <p:sp>
        <p:nvSpPr>
          <p:cNvPr id="73" name="Oval 72"/>
          <p:cNvSpPr/>
          <p:nvPr/>
        </p:nvSpPr>
        <p:spPr>
          <a:xfrm>
            <a:off x="11601403" y="2527332"/>
            <a:ext cx="463464" cy="2755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/>
              <a:t>14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908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Variances/cost reduction</a:t>
            </a:r>
            <a:r>
              <a:rPr lang="en-US" dirty="0" smtClean="0"/>
              <a:t>-347.10(2) furnishings/fixtures, self-contained breathing apparatuses, </a:t>
            </a:r>
            <a:r>
              <a:rPr lang="en-US" dirty="0"/>
              <a:t>sally </a:t>
            </a:r>
            <a:r>
              <a:rPr lang="en-US" dirty="0" smtClean="0"/>
              <a:t>ports, </a:t>
            </a:r>
            <a:r>
              <a:rPr lang="en-US" dirty="0"/>
              <a:t>direct </a:t>
            </a:r>
            <a:r>
              <a:rPr lang="en-US" dirty="0" smtClean="0"/>
              <a:t>supervision, co-located</a:t>
            </a:r>
            <a:endParaRPr lang="en-US" dirty="0"/>
          </a:p>
          <a:p>
            <a:r>
              <a:rPr lang="en-US" b="1" dirty="0" smtClean="0"/>
              <a:t>Assessment/evaluation/data collection</a:t>
            </a:r>
            <a:r>
              <a:rPr lang="en-US" dirty="0" smtClean="0"/>
              <a:t>-social emotional learning, recidivism, placement stability, trauma, satisfaction</a:t>
            </a:r>
            <a:r>
              <a:rPr lang="en-US" smtClean="0"/>
              <a:t>, education</a:t>
            </a:r>
            <a:endParaRPr lang="en-US" dirty="0" smtClean="0"/>
          </a:p>
          <a:p>
            <a:r>
              <a:rPr lang="en-US" b="1" dirty="0" smtClean="0"/>
              <a:t>Daily rate</a:t>
            </a:r>
            <a:r>
              <a:rPr lang="en-US" dirty="0" smtClean="0"/>
              <a:t>-unknown, but will work with other counties to set a range for all that allows flexibility but avoids competition</a:t>
            </a:r>
          </a:p>
          <a:p>
            <a:r>
              <a:rPr lang="en-US" b="1" dirty="0" smtClean="0"/>
              <a:t>Project costs</a:t>
            </a:r>
            <a:r>
              <a:rPr lang="en-US" dirty="0" smtClean="0"/>
              <a:t>-will be available by mid to late September</a:t>
            </a:r>
            <a:endParaRPr lang="en-US" b="1" dirty="0" smtClean="0"/>
          </a:p>
          <a:p>
            <a:r>
              <a:rPr lang="en-US" b="1" dirty="0"/>
              <a:t>Outdoor space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265747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9700"/>
            <a:ext cx="10515600" cy="34972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John Bauman </a:t>
            </a:r>
            <a:r>
              <a:rPr lang="en-US" sz="2400" dirty="0" smtClean="0">
                <a:hlinkClick r:id="rId2"/>
              </a:rPr>
              <a:t>bauman.john@countyofdane.com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smtClean="0"/>
              <a:t>608-283-2925</a:t>
            </a:r>
          </a:p>
          <a:p>
            <a:pPr marL="0" indent="0" algn="ctr">
              <a:buNone/>
            </a:pPr>
            <a:r>
              <a:rPr lang="en-US" sz="2400" dirty="0" smtClean="0"/>
              <a:t>Edjron Pearson </a:t>
            </a:r>
            <a:r>
              <a:rPr lang="en-US" sz="2400" dirty="0" smtClean="0">
                <a:hlinkClick r:id="rId3"/>
              </a:rPr>
              <a:t>pearson.edjron@countyofdane.com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smtClean="0"/>
              <a:t>608-283-2926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8" ma:contentTypeDescription="Create a new document." ma:contentTypeScope="" ma:versionID="4e1583c440e606faa30a5e2a7474547a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7db945849f9ad4d2e9af184f5ae7637f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_x002e_Division"/>
                <xsd:element ref="ns3:_x002e_Audience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_x002e_Division" ma:index="13" ma:displayName=".Division" ma:list="{6d4f0350-c710-41a0-8bcb-f0de28c9c638}" ma:internalName="_x002E_Division" ma:readOnly="false" ma:showField="Title" ma:web="fb82bcdf-ea63-4554-99e3-e15ccd87b479">
      <xsd:simpleType>
        <xsd:restriction base="dms:Lookup"/>
      </xsd:simpleType>
    </xsd:element>
    <xsd:element name="_x002e_Audience" ma:index="14" ma:displayName=".Audience" ma:list="{eaaf37a0-298c-4630-9893-fef0721e21dc}" ma:internalName="_x002E_Audience" ma:showField="Title" ma:web="fb82bcdf-ea63-4554-99e3-e15ccd87b479">
      <xsd:simpleType>
        <xsd:restriction base="dms:Lookup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_x002e_Division xmlns="fb82bcdf-ea63-4554-99e3-e15ccd87b479">8</_x002e_Division>
    <PublishingStartDate xmlns="http://schemas.microsoft.com/sharepoint/v3" xsi:nil="true"/>
    <_x002e_Audience xmlns="fb82bcdf-ea63-4554-99e3-e15ccd87b479">5</_x002e_Audience>
  </documentManagement>
</p:properties>
</file>

<file path=customXml/itemProps1.xml><?xml version="1.0" encoding="utf-8"?>
<ds:datastoreItem xmlns:ds="http://schemas.openxmlformats.org/officeDocument/2006/customXml" ds:itemID="{133490C1-0FE7-498E-9297-F7F5B9E0B037}"/>
</file>

<file path=customXml/itemProps2.xml><?xml version="1.0" encoding="utf-8"?>
<ds:datastoreItem xmlns:ds="http://schemas.openxmlformats.org/officeDocument/2006/customXml" ds:itemID="{ECCAF424-5A25-499C-AB9B-FA48EAA48B8A}"/>
</file>

<file path=customXml/itemProps3.xml><?xml version="1.0" encoding="utf-8"?>
<ds:datastoreItem xmlns:ds="http://schemas.openxmlformats.org/officeDocument/2006/customXml" ds:itemID="{9A92EA37-2E80-449C-A90D-B7861C546A86}"/>
</file>

<file path=customXml/itemProps4.xml><?xml version="1.0" encoding="utf-8"?>
<ds:datastoreItem xmlns:ds="http://schemas.openxmlformats.org/officeDocument/2006/customXml" ds:itemID="{570B74EF-EAE8-41D2-812C-27CABAF14409}"/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326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Dane County Juvenile Court Program</vt:lpstr>
      <vt:lpstr> </vt:lpstr>
      <vt:lpstr>Current floor plan</vt:lpstr>
      <vt:lpstr>Floor layout and plans</vt:lpstr>
      <vt:lpstr>Actual &amp; Estimated Project Schedule</vt:lpstr>
      <vt:lpstr>Issues for discussion</vt:lpstr>
      <vt:lpstr>Thank you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190819DaneCountyPresentation</dc:title>
  <dc:creator>Bauman, John</dc:creator>
  <cp:lastModifiedBy>Bauman, John</cp:lastModifiedBy>
  <cp:revision>82</cp:revision>
  <cp:lastPrinted>2019-08-19T13:54:10Z</cp:lastPrinted>
  <dcterms:created xsi:type="dcterms:W3CDTF">2019-04-30T14:40:00Z</dcterms:created>
  <dcterms:modified xsi:type="dcterms:W3CDTF">2019-08-19T13:54:19Z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