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6.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charts/chart1.xml" ContentType="application/vnd.openxmlformats-officedocument.drawingml.chart+xml"/>
  <Override PartName="/ppt/theme/themeOverride4.xml" ContentType="application/vnd.openxmlformats-officedocument.themeOverrid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6"/>
  </p:notesMasterIdLst>
  <p:sldIdLst>
    <p:sldId id="266" r:id="rId2"/>
    <p:sldId id="276" r:id="rId3"/>
    <p:sldId id="269" r:id="rId4"/>
    <p:sldId id="278" r:id="rId5"/>
    <p:sldId id="281" r:id="rId6"/>
    <p:sldId id="279" r:id="rId7"/>
    <p:sldId id="270" r:id="rId8"/>
    <p:sldId id="271" r:id="rId9"/>
    <p:sldId id="273" r:id="rId10"/>
    <p:sldId id="272" r:id="rId11"/>
    <p:sldId id="274" r:id="rId12"/>
    <p:sldId id="275" r:id="rId13"/>
    <p:sldId id="277" r:id="rId14"/>
    <p:sldId id="282" r:id="rId15"/>
  </p:sldIdLst>
  <p:sldSz cx="9144000" cy="6858000" type="screen4x3"/>
  <p:notesSz cx="7010400" cy="9236075"/>
  <p:defaultTextStyle>
    <a:defPPr>
      <a:defRPr lang="en-US"/>
    </a:defPPr>
    <a:lvl1pPr algn="l" rtl="0" eaLnBrk="0" fontAlgn="base" hangingPunct="0">
      <a:spcBef>
        <a:spcPct val="0"/>
      </a:spcBef>
      <a:spcAft>
        <a:spcPct val="0"/>
      </a:spcAft>
      <a:defRPr kern="1200">
        <a:solidFill>
          <a:schemeClr val="tx1"/>
        </a:solidFill>
        <a:latin typeface="Lucida Sans Unicode" panose="020B06020305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Lucida Sans Unicode" panose="020B06020305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Lucida Sans Unicode" panose="020B06020305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Lucida Sans Unicode" panose="020B06020305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Lucida Sans Unicode" panose="020B0602030504020204" pitchFamily="34" charset="0"/>
        <a:ea typeface="+mn-ea"/>
        <a:cs typeface="+mn-cs"/>
      </a:defRPr>
    </a:lvl5pPr>
    <a:lvl6pPr marL="2286000" algn="l" defTabSz="914400" rtl="0" eaLnBrk="1" latinLnBrk="0" hangingPunct="1">
      <a:defRPr kern="1200">
        <a:solidFill>
          <a:schemeClr val="tx1"/>
        </a:solidFill>
        <a:latin typeface="Lucida Sans Unicode" panose="020B0602030504020204" pitchFamily="34" charset="0"/>
        <a:ea typeface="+mn-ea"/>
        <a:cs typeface="+mn-cs"/>
      </a:defRPr>
    </a:lvl6pPr>
    <a:lvl7pPr marL="2743200" algn="l" defTabSz="914400" rtl="0" eaLnBrk="1" latinLnBrk="0" hangingPunct="1">
      <a:defRPr kern="1200">
        <a:solidFill>
          <a:schemeClr val="tx1"/>
        </a:solidFill>
        <a:latin typeface="Lucida Sans Unicode" panose="020B0602030504020204" pitchFamily="34" charset="0"/>
        <a:ea typeface="+mn-ea"/>
        <a:cs typeface="+mn-cs"/>
      </a:defRPr>
    </a:lvl7pPr>
    <a:lvl8pPr marL="3200400" algn="l" defTabSz="914400" rtl="0" eaLnBrk="1" latinLnBrk="0" hangingPunct="1">
      <a:defRPr kern="1200">
        <a:solidFill>
          <a:schemeClr val="tx1"/>
        </a:solidFill>
        <a:latin typeface="Lucida Sans Unicode" panose="020B0602030504020204" pitchFamily="34" charset="0"/>
        <a:ea typeface="+mn-ea"/>
        <a:cs typeface="+mn-cs"/>
      </a:defRPr>
    </a:lvl8pPr>
    <a:lvl9pPr marL="3657600" algn="l" defTabSz="914400" rtl="0" eaLnBrk="1" latinLnBrk="0" hangingPunct="1">
      <a:defRPr kern="1200">
        <a:solidFill>
          <a:schemeClr val="tx1"/>
        </a:solidFill>
        <a:latin typeface="Lucida Sans Unicode" panose="020B06020305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tus, Kristin" initials="" lastIdx="1" clrIdx="0"/>
  <p:cmAuthor id="2" name="Richardson, Travis" initials="RT" lastIdx="1" clrIdx="1">
    <p:extLst>
      <p:ext uri="{19B8F6BF-5375-455C-9EA6-DF929625EA0E}">
        <p15:presenceInfo xmlns:p15="http://schemas.microsoft.com/office/powerpoint/2012/main" userId="S-1-5-21-1746611648-318719310-312552118-251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F48"/>
    <a:srgbClr val="000000"/>
    <a:srgbClr val="C6AB74"/>
    <a:srgbClr val="D1AD7A"/>
    <a:srgbClr val="7F7F7F"/>
    <a:srgbClr val="C8C8C8"/>
    <a:srgbClr val="A6A6A6"/>
    <a:srgbClr val="FF0000"/>
    <a:srgbClr val="5F6669"/>
    <a:srgbClr val="A7A9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27" autoAdjust="0"/>
    <p:restoredTop sz="94249" autoAdjust="0"/>
  </p:normalViewPr>
  <p:slideViewPr>
    <p:cSldViewPr>
      <p:cViewPr varScale="1">
        <p:scale>
          <a:sx n="99" d="100"/>
          <a:sy n="99" d="100"/>
        </p:scale>
        <p:origin x="102"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38325475405198E-2"/>
          <c:y val="3.5645820878346703E-2"/>
          <c:w val="0.95450634426848302"/>
          <c:h val="0.69441376148123302"/>
        </c:manualLayout>
      </c:layout>
      <c:lineChart>
        <c:grouping val="standard"/>
        <c:varyColors val="0"/>
        <c:ser>
          <c:idx val="0"/>
          <c:order val="0"/>
          <c:tx>
            <c:strRef>
              <c:f>Sheet1!$B$1</c:f>
              <c:strCache>
                <c:ptCount val="1"/>
                <c:pt idx="0">
                  <c:v>Series 1</c:v>
                </c:pt>
              </c:strCache>
            </c:strRef>
          </c:tx>
          <c:spPr>
            <a:ln w="50800" cap="rnd">
              <a:solidFill>
                <a:schemeClr val="bg1">
                  <a:lumMod val="50000"/>
                </a:schemeClr>
              </a:solidFill>
              <a:round/>
            </a:ln>
            <a:effectLst/>
          </c:spPr>
          <c:marker>
            <c:symbol val="circle"/>
            <c:size val="8"/>
            <c:spPr>
              <a:solidFill>
                <a:schemeClr val="bg1"/>
              </a:solidFill>
              <a:ln w="50800">
                <a:solidFill>
                  <a:schemeClr val="bg1">
                    <a:lumMod val="50000"/>
                  </a:schemeClr>
                </a:solidFill>
              </a:ln>
              <a:effectLst/>
            </c:spPr>
          </c:marker>
          <c:cat>
            <c:strRef>
              <c:f>Sheet1!$A$2:$A$7</c:f>
              <c:strCache>
                <c:ptCount val="6"/>
                <c:pt idx="0">
                  <c:v>Present</c:v>
                </c:pt>
                <c:pt idx="5">
                  <c:v>2029</c:v>
                </c:pt>
              </c:strCache>
            </c:strRef>
          </c:cat>
          <c:val>
            <c:numRef>
              <c:f>Sheet1!$B$2:$B$7</c:f>
              <c:numCache>
                <c:formatCode>General</c:formatCode>
                <c:ptCount val="6"/>
                <c:pt idx="0">
                  <c:v>0</c:v>
                </c:pt>
                <c:pt idx="1">
                  <c:v>0.04</c:v>
                </c:pt>
                <c:pt idx="2">
                  <c:v>0.12</c:v>
                </c:pt>
                <c:pt idx="3">
                  <c:v>0.1</c:v>
                </c:pt>
                <c:pt idx="4">
                  <c:v>0.15</c:v>
                </c:pt>
                <c:pt idx="5">
                  <c:v>0.2</c:v>
                </c:pt>
              </c:numCache>
            </c:numRef>
          </c:val>
          <c:smooth val="0"/>
          <c:extLst xmlns:c16r2="http://schemas.microsoft.com/office/drawing/2015/06/chart">
            <c:ext xmlns:c16="http://schemas.microsoft.com/office/drawing/2014/chart" uri="{C3380CC4-5D6E-409C-BE32-E72D297353CC}">
              <c16:uniqueId val="{00000000-4EBF-4C48-97FC-6733A15821D1}"/>
            </c:ext>
          </c:extLst>
        </c:ser>
        <c:dLbls>
          <c:showLegendKey val="0"/>
          <c:showVal val="0"/>
          <c:showCatName val="0"/>
          <c:showSerName val="0"/>
          <c:showPercent val="0"/>
          <c:showBubbleSize val="0"/>
        </c:dLbls>
        <c:marker val="1"/>
        <c:smooth val="0"/>
        <c:axId val="204756824"/>
        <c:axId val="204759176"/>
      </c:lineChart>
      <c:catAx>
        <c:axId val="204756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204759176"/>
        <c:crosses val="autoZero"/>
        <c:auto val="1"/>
        <c:lblAlgn val="ctr"/>
        <c:lblOffset val="100"/>
        <c:noMultiLvlLbl val="0"/>
      </c:catAx>
      <c:valAx>
        <c:axId val="204759176"/>
        <c:scaling>
          <c:orientation val="minMax"/>
          <c:max val="0.25"/>
        </c:scaling>
        <c:delete val="0"/>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204756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52CC5AC-F033-4A8E-BF14-22E1C6526E52}"/>
              </a:ext>
            </a:extLst>
          </p:cNvPr>
          <p:cNvSpPr>
            <a:spLocks noGrp="1"/>
          </p:cNvSpPr>
          <p:nvPr>
            <p:ph type="hdr" sz="quarter"/>
          </p:nvPr>
        </p:nvSpPr>
        <p:spPr>
          <a:xfrm>
            <a:off x="1" y="0"/>
            <a:ext cx="3038475" cy="462120"/>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xmlns="" id="{F8373D94-FAD4-4727-A0CE-2B9B1EC81B42}"/>
              </a:ext>
            </a:extLst>
          </p:cNvPr>
          <p:cNvSpPr>
            <a:spLocks noGrp="1"/>
          </p:cNvSpPr>
          <p:nvPr>
            <p:ph type="dt" idx="1"/>
          </p:nvPr>
        </p:nvSpPr>
        <p:spPr>
          <a:xfrm>
            <a:off x="3970339" y="0"/>
            <a:ext cx="3038475" cy="462120"/>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364DE7E-2DE7-4C8A-A852-72B443B5BAD4}" type="datetimeFigureOut">
              <a:rPr lang="en-US"/>
              <a:pPr>
                <a:defRPr/>
              </a:pPr>
              <a:t>8/19/2019</a:t>
            </a:fld>
            <a:endParaRPr lang="en-US"/>
          </a:p>
        </p:txBody>
      </p:sp>
      <p:sp>
        <p:nvSpPr>
          <p:cNvPr id="4" name="Slide Image Placeholder 3">
            <a:extLst>
              <a:ext uri="{FF2B5EF4-FFF2-40B4-BE49-F238E27FC236}">
                <a16:creationId xmlns:a16="http://schemas.microsoft.com/office/drawing/2014/main" xmlns="" id="{A205D00F-B28E-4C2B-8CED-759202974DBF}"/>
              </a:ext>
            </a:extLst>
          </p:cNvPr>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xmlns="" id="{D6C57D12-8711-419A-AF99-112B07C9527D}"/>
              </a:ext>
            </a:extLst>
          </p:cNvPr>
          <p:cNvSpPr>
            <a:spLocks noGrp="1"/>
          </p:cNvSpPr>
          <p:nvPr>
            <p:ph type="body" sz="quarter" idx="3"/>
          </p:nvPr>
        </p:nvSpPr>
        <p:spPr>
          <a:xfrm>
            <a:off x="701675" y="4387767"/>
            <a:ext cx="5607050" cy="4155919"/>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663BC519-FD30-4B77-BD61-BEDAE7D60B2B}"/>
              </a:ext>
            </a:extLst>
          </p:cNvPr>
          <p:cNvSpPr>
            <a:spLocks noGrp="1"/>
          </p:cNvSpPr>
          <p:nvPr>
            <p:ph type="ftr" sz="quarter" idx="4"/>
          </p:nvPr>
        </p:nvSpPr>
        <p:spPr>
          <a:xfrm>
            <a:off x="1" y="8772378"/>
            <a:ext cx="3038475" cy="4621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xmlns="" id="{FD84E4A3-4B1E-4FA3-9803-C3B8EA814744}"/>
              </a:ext>
            </a:extLst>
          </p:cNvPr>
          <p:cNvSpPr>
            <a:spLocks noGrp="1"/>
          </p:cNvSpPr>
          <p:nvPr>
            <p:ph type="sldNum" sz="quarter" idx="5"/>
          </p:nvPr>
        </p:nvSpPr>
        <p:spPr>
          <a:xfrm>
            <a:off x="3970339" y="8772378"/>
            <a:ext cx="3038475" cy="462120"/>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E190ACDB-CEC9-4DB2-9682-D9CB4D69B61B}" type="slidenum">
              <a:rPr lang="en-US"/>
              <a:pPr>
                <a:defRPr/>
              </a:pPr>
              <a:t>‹#›</a:t>
            </a:fld>
            <a:endParaRPr lang="en-US"/>
          </a:p>
        </p:txBody>
      </p:sp>
    </p:spTree>
    <p:extLst>
      <p:ext uri="{BB962C8B-B14F-4D97-AF65-F5344CB8AC3E}">
        <p14:creationId xmlns:p14="http://schemas.microsoft.com/office/powerpoint/2010/main" val="3059134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vision dictates how we align our resources, funding, and programmatic direction- important to ground us in our work</a:t>
            </a:r>
          </a:p>
        </p:txBody>
      </p:sp>
      <p:sp>
        <p:nvSpPr>
          <p:cNvPr id="4" name="Slide Number Placeholder 3"/>
          <p:cNvSpPr>
            <a:spLocks noGrp="1"/>
          </p:cNvSpPr>
          <p:nvPr>
            <p:ph type="sldNum" sz="quarter" idx="5"/>
          </p:nvPr>
        </p:nvSpPr>
        <p:spPr/>
        <p:txBody>
          <a:bodyPr/>
          <a:lstStyle/>
          <a:p>
            <a:pPr>
              <a:defRPr/>
            </a:pPr>
            <a:fld id="{E190ACDB-CEC9-4DB2-9682-D9CB4D69B61B}" type="slidenum">
              <a:rPr lang="en-US" smtClean="0"/>
              <a:pPr>
                <a:defRPr/>
              </a:pPr>
              <a:t>2</a:t>
            </a:fld>
            <a:endParaRPr lang="en-US"/>
          </a:p>
        </p:txBody>
      </p:sp>
    </p:spTree>
    <p:extLst>
      <p:ext uri="{BB962C8B-B14F-4D97-AF65-F5344CB8AC3E}">
        <p14:creationId xmlns:p14="http://schemas.microsoft.com/office/powerpoint/2010/main" val="1260924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started with our vision, we want to end with recapping why we’re here and where we want to go. We have the plan, talent, and local support to construct and operate an exemplary facility </a:t>
            </a:r>
          </a:p>
        </p:txBody>
      </p:sp>
      <p:sp>
        <p:nvSpPr>
          <p:cNvPr id="4" name="Slide Number Placeholder 3"/>
          <p:cNvSpPr>
            <a:spLocks noGrp="1"/>
          </p:cNvSpPr>
          <p:nvPr>
            <p:ph type="sldNum" sz="quarter" idx="5"/>
          </p:nvPr>
        </p:nvSpPr>
        <p:spPr/>
        <p:txBody>
          <a:bodyPr/>
          <a:lstStyle/>
          <a:p>
            <a:pPr>
              <a:defRPr/>
            </a:pPr>
            <a:fld id="{E190ACDB-CEC9-4DB2-9682-D9CB4D69B61B}" type="slidenum">
              <a:rPr lang="en-US" smtClean="0"/>
              <a:pPr>
                <a:defRPr/>
              </a:pPr>
              <a:t>14</a:t>
            </a:fld>
            <a:endParaRPr lang="en-US"/>
          </a:p>
        </p:txBody>
      </p:sp>
    </p:spTree>
    <p:extLst>
      <p:ext uri="{BB962C8B-B14F-4D97-AF65-F5344CB8AC3E}">
        <p14:creationId xmlns:p14="http://schemas.microsoft.com/office/powerpoint/2010/main" val="148630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We’re very proud of our successful youth justice programming- our outcomes stand out as one of the top programs in the State.  Racine County has 25% recidivism to Lincoln Hills 99%, 4.5 credit earned in ACE versus ½ credit in 18 months in Lincoln Hills</a:t>
            </a:r>
          </a:p>
        </p:txBody>
      </p:sp>
      <p:sp>
        <p:nvSpPr>
          <p:cNvPr id="4" name="Slide Number Placeholder 3"/>
          <p:cNvSpPr>
            <a:spLocks noGrp="1"/>
          </p:cNvSpPr>
          <p:nvPr>
            <p:ph type="sldNum" sz="quarter" idx="5"/>
          </p:nvPr>
        </p:nvSpPr>
        <p:spPr/>
        <p:txBody>
          <a:bodyPr/>
          <a:lstStyle/>
          <a:p>
            <a:pPr>
              <a:defRPr/>
            </a:pPr>
            <a:fld id="{E190ACDB-CEC9-4DB2-9682-D9CB4D69B61B}" type="slidenum">
              <a:rPr lang="en-US" smtClean="0"/>
              <a:pPr>
                <a:defRPr/>
              </a:pPr>
              <a:t>3</a:t>
            </a:fld>
            <a:endParaRPr lang="en-US"/>
          </a:p>
        </p:txBody>
      </p:sp>
    </p:spTree>
    <p:extLst>
      <p:ext uri="{BB962C8B-B14F-4D97-AF65-F5344CB8AC3E}">
        <p14:creationId xmlns:p14="http://schemas.microsoft.com/office/powerpoint/2010/main" val="2875598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70% of youth outside Milwaukee reside in Southern/Southeastern WI</a:t>
            </a:r>
          </a:p>
        </p:txBody>
      </p:sp>
      <p:sp>
        <p:nvSpPr>
          <p:cNvPr id="4" name="Slide Number Placeholder 3"/>
          <p:cNvSpPr>
            <a:spLocks noGrp="1"/>
          </p:cNvSpPr>
          <p:nvPr>
            <p:ph type="sldNum" sz="quarter" idx="5"/>
          </p:nvPr>
        </p:nvSpPr>
        <p:spPr/>
        <p:txBody>
          <a:bodyPr/>
          <a:lstStyle/>
          <a:p>
            <a:pPr>
              <a:defRPr/>
            </a:pPr>
            <a:fld id="{E190ACDB-CEC9-4DB2-9682-D9CB4D69B61B}" type="slidenum">
              <a:rPr lang="en-US" smtClean="0"/>
              <a:pPr>
                <a:defRPr/>
              </a:pPr>
              <a:t>4</a:t>
            </a:fld>
            <a:endParaRPr lang="en-US"/>
          </a:p>
        </p:txBody>
      </p:sp>
    </p:spTree>
    <p:extLst>
      <p:ext uri="{BB962C8B-B14F-4D97-AF65-F5344CB8AC3E}">
        <p14:creationId xmlns:p14="http://schemas.microsoft.com/office/powerpoint/2010/main" val="244271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felt community participation was critical throughout the decision making process to gauge community support surrounding the future of our Juvenile detention Center. County Exec created a task force whose feedback helped to develop our current proposal including important discussions around location, overall design, and critical services and partnerships. </a:t>
            </a:r>
          </a:p>
          <a:p>
            <a:r>
              <a:rPr lang="en-US" dirty="0"/>
              <a:t>Diversity of staff was identified as a top priority &gt; we currently employ diverse staff- over 60% people of color but our community goal is to have it reflect the youth in our care. </a:t>
            </a:r>
          </a:p>
        </p:txBody>
      </p:sp>
      <p:sp>
        <p:nvSpPr>
          <p:cNvPr id="4" name="Slide Number Placeholder 3"/>
          <p:cNvSpPr>
            <a:spLocks noGrp="1"/>
          </p:cNvSpPr>
          <p:nvPr>
            <p:ph type="sldNum" sz="quarter" idx="5"/>
          </p:nvPr>
        </p:nvSpPr>
        <p:spPr/>
        <p:txBody>
          <a:bodyPr/>
          <a:lstStyle/>
          <a:p>
            <a:pPr>
              <a:defRPr/>
            </a:pPr>
            <a:fld id="{E190ACDB-CEC9-4DB2-9682-D9CB4D69B61B}" type="slidenum">
              <a:rPr lang="en-US" smtClean="0"/>
              <a:pPr>
                <a:defRPr/>
              </a:pPr>
              <a:t>5</a:t>
            </a:fld>
            <a:endParaRPr lang="en-US"/>
          </a:p>
        </p:txBody>
      </p:sp>
    </p:spTree>
    <p:extLst>
      <p:ext uri="{BB962C8B-B14F-4D97-AF65-F5344CB8AC3E}">
        <p14:creationId xmlns:p14="http://schemas.microsoft.com/office/powerpoint/2010/main" val="807517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longstanding history of operating in a regional capacity-with all of our neighboring counties who have written letters of support and intend to enter into MOUs. </a:t>
            </a:r>
          </a:p>
        </p:txBody>
      </p:sp>
      <p:sp>
        <p:nvSpPr>
          <p:cNvPr id="4" name="Slide Number Placeholder 3"/>
          <p:cNvSpPr>
            <a:spLocks noGrp="1"/>
          </p:cNvSpPr>
          <p:nvPr>
            <p:ph type="sldNum" sz="quarter" idx="5"/>
          </p:nvPr>
        </p:nvSpPr>
        <p:spPr/>
        <p:txBody>
          <a:bodyPr/>
          <a:lstStyle/>
          <a:p>
            <a:pPr>
              <a:defRPr/>
            </a:pPr>
            <a:fld id="{E190ACDB-CEC9-4DB2-9682-D9CB4D69B61B}" type="slidenum">
              <a:rPr lang="en-US" smtClean="0"/>
              <a:pPr>
                <a:defRPr/>
              </a:pPr>
              <a:t>6</a:t>
            </a:fld>
            <a:endParaRPr lang="en-US"/>
          </a:p>
        </p:txBody>
      </p:sp>
    </p:spTree>
    <p:extLst>
      <p:ext uri="{BB962C8B-B14F-4D97-AF65-F5344CB8AC3E}">
        <p14:creationId xmlns:p14="http://schemas.microsoft.com/office/powerpoint/2010/main" val="2443503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our favorite slides created by DOC is the inverse pyramid highlighting the strong prevention and early intervention efforts that help to avoid formal court proceedings and sentencing. We are program rich and have been extremely effective in diversion- over 1/3 of all apprehensions are diverted through community panels, </a:t>
            </a:r>
            <a:r>
              <a:rPr lang="en-US" dirty="0" err="1"/>
              <a:t>defered</a:t>
            </a:r>
            <a:r>
              <a:rPr lang="en-US" dirty="0"/>
              <a:t> prosecution, and counsel and release. </a:t>
            </a:r>
          </a:p>
        </p:txBody>
      </p:sp>
      <p:sp>
        <p:nvSpPr>
          <p:cNvPr id="4" name="Slide Number Placeholder 3"/>
          <p:cNvSpPr>
            <a:spLocks noGrp="1"/>
          </p:cNvSpPr>
          <p:nvPr>
            <p:ph type="sldNum" sz="quarter" idx="5"/>
          </p:nvPr>
        </p:nvSpPr>
        <p:spPr/>
        <p:txBody>
          <a:bodyPr/>
          <a:lstStyle/>
          <a:p>
            <a:pPr>
              <a:defRPr/>
            </a:pPr>
            <a:fld id="{E190ACDB-CEC9-4DB2-9682-D9CB4D69B61B}" type="slidenum">
              <a:rPr lang="en-US" smtClean="0"/>
              <a:pPr>
                <a:defRPr/>
              </a:pPr>
              <a:t>7</a:t>
            </a:fld>
            <a:endParaRPr lang="en-US"/>
          </a:p>
        </p:txBody>
      </p:sp>
    </p:spTree>
    <p:extLst>
      <p:ext uri="{BB962C8B-B14F-4D97-AF65-F5344CB8AC3E}">
        <p14:creationId xmlns:p14="http://schemas.microsoft.com/office/powerpoint/2010/main" val="1401288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current facility has fantastic programming with an antiquated and tired facility. Currently imbedded in Human Services building, our current structure limits our ability to accommodate adequate programming. </a:t>
            </a:r>
          </a:p>
        </p:txBody>
      </p:sp>
      <p:sp>
        <p:nvSpPr>
          <p:cNvPr id="4" name="Slide Number Placeholder 3"/>
          <p:cNvSpPr>
            <a:spLocks noGrp="1"/>
          </p:cNvSpPr>
          <p:nvPr>
            <p:ph type="sldNum" sz="quarter" idx="5"/>
          </p:nvPr>
        </p:nvSpPr>
        <p:spPr/>
        <p:txBody>
          <a:bodyPr/>
          <a:lstStyle/>
          <a:p>
            <a:pPr>
              <a:defRPr/>
            </a:pPr>
            <a:fld id="{E190ACDB-CEC9-4DB2-9682-D9CB4D69B61B}" type="slidenum">
              <a:rPr lang="en-US" smtClean="0"/>
              <a:pPr>
                <a:defRPr/>
              </a:pPr>
              <a:t>8</a:t>
            </a:fld>
            <a:endParaRPr lang="en-US"/>
          </a:p>
        </p:txBody>
      </p:sp>
    </p:spTree>
    <p:extLst>
      <p:ext uri="{BB962C8B-B14F-4D97-AF65-F5344CB8AC3E}">
        <p14:creationId xmlns:p14="http://schemas.microsoft.com/office/powerpoint/2010/main" val="667887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Statewide capacity analysis conducted show that the current need exceeds our regional capacity. It’s imperative for a facility our size in our region to be funded</a:t>
            </a:r>
          </a:p>
        </p:txBody>
      </p:sp>
      <p:sp>
        <p:nvSpPr>
          <p:cNvPr id="4" name="Slide Number Placeholder 3"/>
          <p:cNvSpPr>
            <a:spLocks noGrp="1"/>
          </p:cNvSpPr>
          <p:nvPr>
            <p:ph type="sldNum" sz="quarter" idx="5"/>
          </p:nvPr>
        </p:nvSpPr>
        <p:spPr/>
        <p:txBody>
          <a:bodyPr/>
          <a:lstStyle/>
          <a:p>
            <a:pPr>
              <a:defRPr/>
            </a:pPr>
            <a:fld id="{E190ACDB-CEC9-4DB2-9682-D9CB4D69B61B}" type="slidenum">
              <a:rPr lang="en-US" smtClean="0"/>
              <a:pPr>
                <a:defRPr/>
              </a:pPr>
              <a:t>12</a:t>
            </a:fld>
            <a:endParaRPr lang="en-US"/>
          </a:p>
        </p:txBody>
      </p:sp>
    </p:spTree>
    <p:extLst>
      <p:ext uri="{BB962C8B-B14F-4D97-AF65-F5344CB8AC3E}">
        <p14:creationId xmlns:p14="http://schemas.microsoft.com/office/powerpoint/2010/main" val="679199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believe strongly in data informed decision making and accountability through sophisticated data analytics- county investing in a Performance and Analytics division- will work to develop reasonable but aggressive outcomes for our facility. </a:t>
            </a:r>
          </a:p>
        </p:txBody>
      </p:sp>
      <p:sp>
        <p:nvSpPr>
          <p:cNvPr id="4" name="Slide Number Placeholder 3"/>
          <p:cNvSpPr>
            <a:spLocks noGrp="1"/>
          </p:cNvSpPr>
          <p:nvPr>
            <p:ph type="sldNum" sz="quarter" idx="5"/>
          </p:nvPr>
        </p:nvSpPr>
        <p:spPr/>
        <p:txBody>
          <a:bodyPr/>
          <a:lstStyle/>
          <a:p>
            <a:pPr>
              <a:defRPr/>
            </a:pPr>
            <a:fld id="{E190ACDB-CEC9-4DB2-9682-D9CB4D69B61B}" type="slidenum">
              <a:rPr lang="en-US" smtClean="0"/>
              <a:pPr>
                <a:defRPr/>
              </a:pPr>
              <a:t>13</a:t>
            </a:fld>
            <a:endParaRPr lang="en-US"/>
          </a:p>
        </p:txBody>
      </p:sp>
    </p:spTree>
    <p:extLst>
      <p:ext uri="{BB962C8B-B14F-4D97-AF65-F5344CB8AC3E}">
        <p14:creationId xmlns:p14="http://schemas.microsoft.com/office/powerpoint/2010/main" val="1982360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xmlns="" id="{A361A062-233C-447B-814E-09019997E4B0}"/>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11">
            <a:extLst>
              <a:ext uri="{FF2B5EF4-FFF2-40B4-BE49-F238E27FC236}">
                <a16:creationId xmlns:a16="http://schemas.microsoft.com/office/drawing/2014/main" xmlns="" id="{45117AE0-34EE-44AB-9D66-DF7518E77E07}"/>
              </a:ext>
            </a:extLst>
          </p:cNvPr>
          <p:cNvGrpSpPr>
            <a:grpSpLocks/>
          </p:cNvGrpSpPr>
          <p:nvPr/>
        </p:nvGrpSpPr>
        <p:grpSpPr bwMode="auto">
          <a:xfrm>
            <a:off x="-3175" y="4953000"/>
            <a:ext cx="9147175" cy="835025"/>
            <a:chOff x="-3765" y="4832896"/>
            <a:chExt cx="9147765" cy="887420"/>
          </a:xfrm>
        </p:grpSpPr>
        <p:sp>
          <p:nvSpPr>
            <p:cNvPr id="6" name="Freeform 6">
              <a:extLst>
                <a:ext uri="{FF2B5EF4-FFF2-40B4-BE49-F238E27FC236}">
                  <a16:creationId xmlns:a16="http://schemas.microsoft.com/office/drawing/2014/main" xmlns="" id="{6DBC1532-E0FC-4452-80D2-C64AB2727A93}"/>
                </a:ext>
              </a:extLst>
            </p:cNvPr>
            <p:cNvSpPr>
              <a:spLocks/>
            </p:cNvSpPr>
            <p:nvPr/>
          </p:nvSpPr>
          <p:spPr bwMode="auto">
            <a:xfrm>
              <a:off x="1687032" y="4832896"/>
              <a:ext cx="7456968" cy="519630"/>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cxnSp>
          <p:nvCxnSpPr>
            <p:cNvPr id="7" name="Straight Connector 6">
              <a:extLst>
                <a:ext uri="{FF2B5EF4-FFF2-40B4-BE49-F238E27FC236}">
                  <a16:creationId xmlns:a16="http://schemas.microsoft.com/office/drawing/2014/main" xmlns="" id="{9EF6DFEC-569D-4108-B232-BEA69BABDD06}"/>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8" name="Picture 3">
            <a:extLst>
              <a:ext uri="{FF2B5EF4-FFF2-40B4-BE49-F238E27FC236}">
                <a16:creationId xmlns:a16="http://schemas.microsoft.com/office/drawing/2014/main" xmlns="" id="{AE15E977-0DF2-4473-98C6-445A3AA4C043}"/>
              </a:ext>
            </a:extLst>
          </p:cNvPr>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43475"/>
            <a:ext cx="915352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a:extLst>
              <a:ext uri="{FF2B5EF4-FFF2-40B4-BE49-F238E27FC236}">
                <a16:creationId xmlns:a16="http://schemas.microsoft.com/office/drawing/2014/main" xmlns="" id="{55A4F7F3-ED86-459D-8D5C-89EDDD3878A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19400" y="3657600"/>
            <a:ext cx="35052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xmlns="" id="{9443A566-F63A-4CE3-9554-25F949E30C55}"/>
              </a:ext>
            </a:extLst>
          </p:cNvPr>
          <p:cNvSpPr>
            <a:spLocks noGrp="1"/>
          </p:cNvSpPr>
          <p:nvPr>
            <p:ph type="dt" sz="half" idx="10"/>
          </p:nvPr>
        </p:nvSpPr>
        <p:spPr/>
        <p:txBody>
          <a:bodyPr/>
          <a:lstStyle>
            <a:lvl1pPr>
              <a:defRPr>
                <a:solidFill>
                  <a:srgbClr val="FFFFFF"/>
                </a:solidFill>
              </a:defRPr>
            </a:lvl1pPr>
            <a:extLst/>
          </a:lstStyle>
          <a:p>
            <a:pPr>
              <a:defRPr/>
            </a:pPr>
            <a:fld id="{21F4A7DD-18F5-406A-9ADB-C2B373D8B324}" type="datetime1">
              <a:rPr lang="en-US"/>
              <a:pPr>
                <a:defRPr/>
              </a:pPr>
              <a:t>8/19/2019</a:t>
            </a:fld>
            <a:endParaRPr lang="en-US"/>
          </a:p>
        </p:txBody>
      </p:sp>
      <p:sp>
        <p:nvSpPr>
          <p:cNvPr id="12" name="Footer Placeholder 18">
            <a:extLst>
              <a:ext uri="{FF2B5EF4-FFF2-40B4-BE49-F238E27FC236}">
                <a16:creationId xmlns:a16="http://schemas.microsoft.com/office/drawing/2014/main" xmlns="" id="{21D8ED9C-A3F5-4FAE-AA39-CF2E85699981}"/>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a:extLst>
              <a:ext uri="{FF2B5EF4-FFF2-40B4-BE49-F238E27FC236}">
                <a16:creationId xmlns:a16="http://schemas.microsoft.com/office/drawing/2014/main" xmlns="" id="{BEC6085C-96A3-4D03-9180-6FB8D50BE10A}"/>
              </a:ext>
            </a:extLst>
          </p:cNvPr>
          <p:cNvSpPr>
            <a:spLocks noGrp="1"/>
          </p:cNvSpPr>
          <p:nvPr>
            <p:ph type="sldNum" sz="quarter" idx="12"/>
          </p:nvPr>
        </p:nvSpPr>
        <p:spPr/>
        <p:txBody>
          <a:bodyPr/>
          <a:lstStyle>
            <a:lvl1pPr>
              <a:defRPr>
                <a:solidFill>
                  <a:srgbClr val="FFFFFF"/>
                </a:solidFill>
              </a:defRPr>
            </a:lvl1pPr>
            <a:extLst/>
          </a:lstStyle>
          <a:p>
            <a:pPr>
              <a:defRPr/>
            </a:pPr>
            <a:fld id="{C730807A-F8B3-46FD-B41C-88D30E070312}" type="slidenum">
              <a:rPr lang="en-US"/>
              <a:pPr>
                <a:defRPr/>
              </a:pPr>
              <a:t>‹#›</a:t>
            </a:fld>
            <a:endParaRPr lang="en-US"/>
          </a:p>
        </p:txBody>
      </p:sp>
    </p:spTree>
    <p:extLst>
      <p:ext uri="{BB962C8B-B14F-4D97-AF65-F5344CB8AC3E}">
        <p14:creationId xmlns:p14="http://schemas.microsoft.com/office/powerpoint/2010/main" val="4154637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xmlns="" id="{75E4FEDE-8801-4772-923E-A906D68D64A0}"/>
              </a:ext>
            </a:extLst>
          </p:cNvPr>
          <p:cNvSpPr>
            <a:spLocks noGrp="1"/>
          </p:cNvSpPr>
          <p:nvPr>
            <p:ph type="dt" sz="half" idx="10"/>
          </p:nvPr>
        </p:nvSpPr>
        <p:spPr/>
        <p:txBody>
          <a:bodyPr/>
          <a:lstStyle>
            <a:lvl1pPr>
              <a:defRPr/>
            </a:lvl1pPr>
          </a:lstStyle>
          <a:p>
            <a:pPr>
              <a:defRPr/>
            </a:pPr>
            <a:fld id="{EC83AADF-6F15-4350-86C3-6C9E0CC74822}" type="datetime1">
              <a:rPr lang="en-US"/>
              <a:pPr>
                <a:defRPr/>
              </a:pPr>
              <a:t>8/19/2019</a:t>
            </a:fld>
            <a:endParaRPr lang="en-US"/>
          </a:p>
        </p:txBody>
      </p:sp>
      <p:sp>
        <p:nvSpPr>
          <p:cNvPr id="5" name="Footer Placeholder 21">
            <a:extLst>
              <a:ext uri="{FF2B5EF4-FFF2-40B4-BE49-F238E27FC236}">
                <a16:creationId xmlns:a16="http://schemas.microsoft.com/office/drawing/2014/main" xmlns="" id="{CB0D2ED9-DCFD-4BD6-BBE8-D126174FAF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xmlns="" id="{B8FD5B47-ACDB-4372-830E-7578217EAEA8}"/>
              </a:ext>
            </a:extLst>
          </p:cNvPr>
          <p:cNvSpPr>
            <a:spLocks noGrp="1"/>
          </p:cNvSpPr>
          <p:nvPr>
            <p:ph type="sldNum" sz="quarter" idx="12"/>
          </p:nvPr>
        </p:nvSpPr>
        <p:spPr/>
        <p:txBody>
          <a:bodyPr/>
          <a:lstStyle>
            <a:lvl1pPr>
              <a:defRPr/>
            </a:lvl1pPr>
          </a:lstStyle>
          <a:p>
            <a:pPr>
              <a:defRPr/>
            </a:pPr>
            <a:fld id="{E4BBCF22-879F-470B-B1E4-106251704F82}" type="slidenum">
              <a:rPr lang="en-US"/>
              <a:pPr>
                <a:defRPr/>
              </a:pPr>
              <a:t>‹#›</a:t>
            </a:fld>
            <a:endParaRPr lang="en-US"/>
          </a:p>
        </p:txBody>
      </p:sp>
    </p:spTree>
    <p:extLst>
      <p:ext uri="{BB962C8B-B14F-4D97-AF65-F5344CB8AC3E}">
        <p14:creationId xmlns:p14="http://schemas.microsoft.com/office/powerpoint/2010/main" val="4191443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xmlns="" id="{D00A6599-0CF0-471A-9FF1-02E2BA572DD6}"/>
              </a:ext>
            </a:extLst>
          </p:cNvPr>
          <p:cNvSpPr>
            <a:spLocks noGrp="1"/>
          </p:cNvSpPr>
          <p:nvPr>
            <p:ph type="dt" sz="half" idx="10"/>
          </p:nvPr>
        </p:nvSpPr>
        <p:spPr/>
        <p:txBody>
          <a:bodyPr/>
          <a:lstStyle>
            <a:lvl1pPr>
              <a:defRPr/>
            </a:lvl1pPr>
          </a:lstStyle>
          <a:p>
            <a:pPr>
              <a:defRPr/>
            </a:pPr>
            <a:fld id="{C49B40FD-6A48-4D3B-AFCD-880F6548B4DC}" type="datetime1">
              <a:rPr lang="en-US"/>
              <a:pPr>
                <a:defRPr/>
              </a:pPr>
              <a:t>8/19/2019</a:t>
            </a:fld>
            <a:endParaRPr lang="en-US"/>
          </a:p>
        </p:txBody>
      </p:sp>
      <p:sp>
        <p:nvSpPr>
          <p:cNvPr id="5" name="Footer Placeholder 21">
            <a:extLst>
              <a:ext uri="{FF2B5EF4-FFF2-40B4-BE49-F238E27FC236}">
                <a16:creationId xmlns:a16="http://schemas.microsoft.com/office/drawing/2014/main" xmlns="" id="{63251B24-4EAE-4377-B272-FD1F1DF202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xmlns="" id="{2F839BEA-0A2B-45D7-8A89-68D9260AD085}"/>
              </a:ext>
            </a:extLst>
          </p:cNvPr>
          <p:cNvSpPr>
            <a:spLocks noGrp="1"/>
          </p:cNvSpPr>
          <p:nvPr>
            <p:ph type="sldNum" sz="quarter" idx="12"/>
          </p:nvPr>
        </p:nvSpPr>
        <p:spPr/>
        <p:txBody>
          <a:bodyPr/>
          <a:lstStyle>
            <a:lvl1pPr>
              <a:defRPr/>
            </a:lvl1pPr>
          </a:lstStyle>
          <a:p>
            <a:pPr>
              <a:defRPr/>
            </a:pPr>
            <a:fld id="{A3EB1A9D-F9B3-46D2-9CDC-51E4582BB24F}" type="slidenum">
              <a:rPr lang="en-US"/>
              <a:pPr>
                <a:defRPr/>
              </a:pPr>
              <a:t>‹#›</a:t>
            </a:fld>
            <a:endParaRPr lang="en-US"/>
          </a:p>
        </p:txBody>
      </p:sp>
    </p:spTree>
    <p:extLst>
      <p:ext uri="{BB962C8B-B14F-4D97-AF65-F5344CB8AC3E}">
        <p14:creationId xmlns:p14="http://schemas.microsoft.com/office/powerpoint/2010/main" val="3630149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xmlns="" id="{707326C3-C703-4EB2-B8E0-7D7E3A33B3E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019800"/>
            <a:ext cx="2590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5" name="Date Placeholder 3">
            <a:extLst>
              <a:ext uri="{FF2B5EF4-FFF2-40B4-BE49-F238E27FC236}">
                <a16:creationId xmlns:a16="http://schemas.microsoft.com/office/drawing/2014/main" xmlns="" id="{BC3BC129-8798-4B8F-8286-5BC7F5C26F72}"/>
              </a:ext>
            </a:extLst>
          </p:cNvPr>
          <p:cNvSpPr>
            <a:spLocks noGrp="1"/>
          </p:cNvSpPr>
          <p:nvPr>
            <p:ph type="dt" sz="half" idx="10"/>
          </p:nvPr>
        </p:nvSpPr>
        <p:spPr/>
        <p:txBody>
          <a:bodyPr/>
          <a:lstStyle>
            <a:lvl1pPr>
              <a:defRPr/>
            </a:lvl1pPr>
          </a:lstStyle>
          <a:p>
            <a:pPr>
              <a:defRPr/>
            </a:pPr>
            <a:fld id="{50F4337A-3C49-4A45-A953-631F7007D514}" type="datetime1">
              <a:rPr lang="en-US"/>
              <a:pPr>
                <a:defRPr/>
              </a:pPr>
              <a:t>8/19/2019</a:t>
            </a:fld>
            <a:endParaRPr lang="en-US"/>
          </a:p>
        </p:txBody>
      </p:sp>
      <p:sp>
        <p:nvSpPr>
          <p:cNvPr id="6" name="Footer Placeholder 4">
            <a:extLst>
              <a:ext uri="{FF2B5EF4-FFF2-40B4-BE49-F238E27FC236}">
                <a16:creationId xmlns:a16="http://schemas.microsoft.com/office/drawing/2014/main" xmlns="" id="{FD9BF568-523C-42C9-A2E0-C970BFD8C96A}"/>
              </a:ext>
            </a:extLst>
          </p:cNvPr>
          <p:cNvSpPr>
            <a:spLocks noGrp="1"/>
          </p:cNvSpPr>
          <p:nvPr>
            <p:ph type="ftr" sz="quarter" idx="11"/>
          </p:nvPr>
        </p:nvSpPr>
        <p:spPr>
          <a:xfrm>
            <a:off x="-1295400" y="6438900"/>
            <a:ext cx="2351088" cy="365125"/>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xmlns="" id="{33003EEC-F4F2-4A38-8606-D86C38E0400D}"/>
              </a:ext>
            </a:extLst>
          </p:cNvPr>
          <p:cNvSpPr>
            <a:spLocks noGrp="1"/>
          </p:cNvSpPr>
          <p:nvPr>
            <p:ph type="sldNum" sz="quarter" idx="12"/>
          </p:nvPr>
        </p:nvSpPr>
        <p:spPr/>
        <p:txBody>
          <a:bodyPr/>
          <a:lstStyle>
            <a:lvl1pPr>
              <a:defRPr/>
            </a:lvl1pPr>
          </a:lstStyle>
          <a:p>
            <a:pPr>
              <a:defRPr/>
            </a:pPr>
            <a:fld id="{B2606C04-19D0-4133-9614-E28909CA9C44}" type="slidenum">
              <a:rPr lang="en-US"/>
              <a:pPr>
                <a:defRPr/>
              </a:pPr>
              <a:t>‹#›</a:t>
            </a:fld>
            <a:endParaRPr lang="en-US"/>
          </a:p>
        </p:txBody>
      </p:sp>
    </p:spTree>
    <p:extLst>
      <p:ext uri="{BB962C8B-B14F-4D97-AF65-F5344CB8AC3E}">
        <p14:creationId xmlns:p14="http://schemas.microsoft.com/office/powerpoint/2010/main" val="379379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6">
            <a:extLst>
              <a:ext uri="{FF2B5EF4-FFF2-40B4-BE49-F238E27FC236}">
                <a16:creationId xmlns:a16="http://schemas.microsoft.com/office/drawing/2014/main" xmlns="" id="{DF6CDEA1-6CE9-4653-B7D3-AB8B4BAEAFA2}"/>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5" name="Chevron 7">
            <a:extLst>
              <a:ext uri="{FF2B5EF4-FFF2-40B4-BE49-F238E27FC236}">
                <a16:creationId xmlns:a16="http://schemas.microsoft.com/office/drawing/2014/main" xmlns="" id="{44BBE400-D3D7-43D5-A83C-DE21E1492D88}"/>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xmlns="" id="{23E6B3BC-36B4-4E49-8E4C-5D225D32BEF3}"/>
              </a:ext>
            </a:extLst>
          </p:cNvPr>
          <p:cNvSpPr>
            <a:spLocks noGrp="1"/>
          </p:cNvSpPr>
          <p:nvPr>
            <p:ph type="dt" sz="half" idx="10"/>
          </p:nvPr>
        </p:nvSpPr>
        <p:spPr/>
        <p:txBody>
          <a:bodyPr/>
          <a:lstStyle>
            <a:lvl1pPr>
              <a:defRPr/>
            </a:lvl1pPr>
          </a:lstStyle>
          <a:p>
            <a:pPr>
              <a:defRPr/>
            </a:pPr>
            <a:fld id="{6B287CBF-E9DF-4603-A668-16333A3A67B9}" type="datetime1">
              <a:rPr lang="en-US"/>
              <a:pPr>
                <a:defRPr/>
              </a:pPr>
              <a:t>8/19/2019</a:t>
            </a:fld>
            <a:endParaRPr lang="en-US"/>
          </a:p>
        </p:txBody>
      </p:sp>
      <p:sp>
        <p:nvSpPr>
          <p:cNvPr id="7" name="Footer Placeholder 4">
            <a:extLst>
              <a:ext uri="{FF2B5EF4-FFF2-40B4-BE49-F238E27FC236}">
                <a16:creationId xmlns:a16="http://schemas.microsoft.com/office/drawing/2014/main" xmlns="" id="{D9219EEB-6E86-4085-BA30-47AB9EC02EF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xmlns="" id="{53B7DAFA-BF4D-444D-9285-E4FD05A114F1}"/>
              </a:ext>
            </a:extLst>
          </p:cNvPr>
          <p:cNvSpPr>
            <a:spLocks noGrp="1"/>
          </p:cNvSpPr>
          <p:nvPr>
            <p:ph type="sldNum" sz="quarter" idx="12"/>
          </p:nvPr>
        </p:nvSpPr>
        <p:spPr>
          <a:xfrm>
            <a:off x="130175" y="6477000"/>
            <a:ext cx="366713" cy="365125"/>
          </a:xfrm>
        </p:spPr>
        <p:txBody>
          <a:bodyPr/>
          <a:lstStyle>
            <a:lvl1pPr>
              <a:defRPr b="1"/>
            </a:lvl1pPr>
          </a:lstStyle>
          <a:p>
            <a:pPr>
              <a:defRPr/>
            </a:pPr>
            <a:fld id="{15B689C0-D980-4B3C-9B92-4B47DC207AC7}" type="slidenum">
              <a:rPr lang="en-US"/>
              <a:pPr>
                <a:defRPr/>
              </a:pPr>
              <a:t>‹#›</a:t>
            </a:fld>
            <a:endParaRPr lang="en-US" dirty="0"/>
          </a:p>
        </p:txBody>
      </p:sp>
    </p:spTree>
    <p:extLst>
      <p:ext uri="{BB962C8B-B14F-4D97-AF65-F5344CB8AC3E}">
        <p14:creationId xmlns:p14="http://schemas.microsoft.com/office/powerpoint/2010/main" val="17976641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xmlns="" id="{0B7A1F34-4BE1-4725-8A79-263DF1B01835}"/>
              </a:ext>
            </a:extLst>
          </p:cNvPr>
          <p:cNvSpPr>
            <a:spLocks noGrp="1"/>
          </p:cNvSpPr>
          <p:nvPr>
            <p:ph type="dt" sz="half" idx="10"/>
          </p:nvPr>
        </p:nvSpPr>
        <p:spPr/>
        <p:txBody>
          <a:bodyPr/>
          <a:lstStyle>
            <a:lvl1pPr>
              <a:defRPr/>
            </a:lvl1pPr>
          </a:lstStyle>
          <a:p>
            <a:pPr>
              <a:defRPr/>
            </a:pPr>
            <a:fld id="{818148F0-769D-4E62-BB40-5B9565B6B80C}" type="datetime1">
              <a:rPr lang="en-US"/>
              <a:pPr>
                <a:defRPr/>
              </a:pPr>
              <a:t>8/19/2019</a:t>
            </a:fld>
            <a:endParaRPr lang="en-US"/>
          </a:p>
        </p:txBody>
      </p:sp>
      <p:sp>
        <p:nvSpPr>
          <p:cNvPr id="6" name="Footer Placeholder 5">
            <a:extLst>
              <a:ext uri="{FF2B5EF4-FFF2-40B4-BE49-F238E27FC236}">
                <a16:creationId xmlns:a16="http://schemas.microsoft.com/office/drawing/2014/main" xmlns="" id="{713095C4-8409-4A10-9BCD-0536225294C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1F7B69F8-4718-496B-8F26-69E8449D7BB0}"/>
              </a:ext>
            </a:extLst>
          </p:cNvPr>
          <p:cNvSpPr>
            <a:spLocks noGrp="1"/>
          </p:cNvSpPr>
          <p:nvPr>
            <p:ph type="sldNum" sz="quarter" idx="12"/>
          </p:nvPr>
        </p:nvSpPr>
        <p:spPr/>
        <p:txBody>
          <a:bodyPr/>
          <a:lstStyle>
            <a:lvl1pPr>
              <a:defRPr/>
            </a:lvl1pPr>
          </a:lstStyle>
          <a:p>
            <a:pPr>
              <a:defRPr/>
            </a:pPr>
            <a:fld id="{12D0991B-23B1-4E32-82C1-6342744F3B04}" type="slidenum">
              <a:rPr lang="en-US"/>
              <a:pPr>
                <a:defRPr/>
              </a:pPr>
              <a:t>‹#›</a:t>
            </a:fld>
            <a:endParaRPr lang="en-US"/>
          </a:p>
        </p:txBody>
      </p:sp>
    </p:spTree>
    <p:extLst>
      <p:ext uri="{BB962C8B-B14F-4D97-AF65-F5344CB8AC3E}">
        <p14:creationId xmlns:p14="http://schemas.microsoft.com/office/powerpoint/2010/main" val="178389009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B42F5B9-2436-44D1-AF9E-5EAF63743189}"/>
              </a:ext>
            </a:extLst>
          </p:cNvPr>
          <p:cNvSpPr>
            <a:spLocks noGrp="1"/>
          </p:cNvSpPr>
          <p:nvPr>
            <p:ph type="dt" sz="half" idx="10"/>
          </p:nvPr>
        </p:nvSpPr>
        <p:spPr/>
        <p:txBody>
          <a:bodyPr/>
          <a:lstStyle>
            <a:lvl1pPr>
              <a:defRPr/>
            </a:lvl1pPr>
          </a:lstStyle>
          <a:p>
            <a:pPr>
              <a:defRPr/>
            </a:pPr>
            <a:fld id="{279E7D2F-D476-4670-BD8D-9E0ECB7F90B3}" type="datetime1">
              <a:rPr lang="en-US"/>
              <a:pPr>
                <a:defRPr/>
              </a:pPr>
              <a:t>8/19/2019</a:t>
            </a:fld>
            <a:endParaRPr lang="en-US"/>
          </a:p>
        </p:txBody>
      </p:sp>
      <p:sp>
        <p:nvSpPr>
          <p:cNvPr id="8" name="Footer Placeholder 7">
            <a:extLst>
              <a:ext uri="{FF2B5EF4-FFF2-40B4-BE49-F238E27FC236}">
                <a16:creationId xmlns:a16="http://schemas.microsoft.com/office/drawing/2014/main" xmlns="" id="{2EFB7F41-DED6-4F1A-A311-6CBF9832E92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xmlns="" id="{6B0726D3-1944-465D-8B85-FFABA6D813EF}"/>
              </a:ext>
            </a:extLst>
          </p:cNvPr>
          <p:cNvSpPr>
            <a:spLocks noGrp="1"/>
          </p:cNvSpPr>
          <p:nvPr>
            <p:ph type="sldNum" sz="quarter" idx="12"/>
          </p:nvPr>
        </p:nvSpPr>
        <p:spPr/>
        <p:txBody>
          <a:bodyPr/>
          <a:lstStyle>
            <a:lvl1pPr>
              <a:defRPr/>
            </a:lvl1pPr>
          </a:lstStyle>
          <a:p>
            <a:pPr>
              <a:defRPr/>
            </a:pPr>
            <a:fld id="{E15C25F9-7C04-4388-8EAE-DD5CFF12387A}" type="slidenum">
              <a:rPr lang="en-US"/>
              <a:pPr>
                <a:defRPr/>
              </a:pPr>
              <a:t>‹#›</a:t>
            </a:fld>
            <a:endParaRPr lang="en-US"/>
          </a:p>
        </p:txBody>
      </p:sp>
    </p:spTree>
    <p:extLst>
      <p:ext uri="{BB962C8B-B14F-4D97-AF65-F5344CB8AC3E}">
        <p14:creationId xmlns:p14="http://schemas.microsoft.com/office/powerpoint/2010/main" val="221007775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xmlns="" id="{CA24AAB0-A87F-4179-9F96-7581AD026EAE}"/>
              </a:ext>
            </a:extLst>
          </p:cNvPr>
          <p:cNvSpPr>
            <a:spLocks noGrp="1"/>
          </p:cNvSpPr>
          <p:nvPr>
            <p:ph type="dt" sz="half" idx="10"/>
          </p:nvPr>
        </p:nvSpPr>
        <p:spPr/>
        <p:txBody>
          <a:bodyPr/>
          <a:lstStyle>
            <a:lvl1pPr>
              <a:defRPr/>
            </a:lvl1pPr>
          </a:lstStyle>
          <a:p>
            <a:pPr>
              <a:defRPr/>
            </a:pPr>
            <a:fld id="{5E179977-77A3-4EB5-94E7-EAE4C6E2C138}" type="datetime1">
              <a:rPr lang="en-US"/>
              <a:pPr>
                <a:defRPr/>
              </a:pPr>
              <a:t>8/19/2019</a:t>
            </a:fld>
            <a:endParaRPr lang="en-US"/>
          </a:p>
        </p:txBody>
      </p:sp>
      <p:sp>
        <p:nvSpPr>
          <p:cNvPr id="4" name="Footer Placeholder 3">
            <a:extLst>
              <a:ext uri="{FF2B5EF4-FFF2-40B4-BE49-F238E27FC236}">
                <a16:creationId xmlns:a16="http://schemas.microsoft.com/office/drawing/2014/main" xmlns="" id="{2DD65CD3-ABD2-43B3-BD14-EF66BC13396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xmlns="" id="{14934408-2041-4760-94A3-00F0C96FB5D5}"/>
              </a:ext>
            </a:extLst>
          </p:cNvPr>
          <p:cNvSpPr>
            <a:spLocks noGrp="1"/>
          </p:cNvSpPr>
          <p:nvPr>
            <p:ph type="sldNum" sz="quarter" idx="12"/>
          </p:nvPr>
        </p:nvSpPr>
        <p:spPr/>
        <p:txBody>
          <a:bodyPr/>
          <a:lstStyle>
            <a:lvl1pPr>
              <a:defRPr/>
            </a:lvl1pPr>
          </a:lstStyle>
          <a:p>
            <a:pPr>
              <a:defRPr/>
            </a:pPr>
            <a:fld id="{7800D849-F321-4BB7-A636-9C2ED7674B68}" type="slidenum">
              <a:rPr lang="en-US"/>
              <a:pPr>
                <a:defRPr/>
              </a:pPr>
              <a:t>‹#›</a:t>
            </a:fld>
            <a:endParaRPr lang="en-US"/>
          </a:p>
        </p:txBody>
      </p:sp>
    </p:spTree>
    <p:extLst>
      <p:ext uri="{BB962C8B-B14F-4D97-AF65-F5344CB8AC3E}">
        <p14:creationId xmlns:p14="http://schemas.microsoft.com/office/powerpoint/2010/main" val="421037956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xmlns="" id="{BD4A8F3D-8D33-467B-A0B1-3CB1A75ABFFC}"/>
              </a:ext>
            </a:extLst>
          </p:cNvPr>
          <p:cNvSpPr>
            <a:spLocks noGrp="1"/>
          </p:cNvSpPr>
          <p:nvPr>
            <p:ph type="dt" sz="half" idx="10"/>
          </p:nvPr>
        </p:nvSpPr>
        <p:spPr/>
        <p:txBody>
          <a:bodyPr/>
          <a:lstStyle>
            <a:lvl1pPr>
              <a:defRPr/>
            </a:lvl1pPr>
          </a:lstStyle>
          <a:p>
            <a:pPr>
              <a:defRPr/>
            </a:pPr>
            <a:fld id="{A47E40F2-CCFE-42A8-81DD-E5FCFB99D1F5}" type="datetime1">
              <a:rPr lang="en-US"/>
              <a:pPr>
                <a:defRPr/>
              </a:pPr>
              <a:t>8/19/2019</a:t>
            </a:fld>
            <a:endParaRPr lang="en-US"/>
          </a:p>
        </p:txBody>
      </p:sp>
      <p:sp>
        <p:nvSpPr>
          <p:cNvPr id="3" name="Footer Placeholder 21">
            <a:extLst>
              <a:ext uri="{FF2B5EF4-FFF2-40B4-BE49-F238E27FC236}">
                <a16:creationId xmlns:a16="http://schemas.microsoft.com/office/drawing/2014/main" xmlns="" id="{9562C812-33F7-4C74-9C46-55AEFB65218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xmlns="" id="{92B3EFE7-DD4F-4D5E-985F-0298D238C799}"/>
              </a:ext>
            </a:extLst>
          </p:cNvPr>
          <p:cNvSpPr>
            <a:spLocks noGrp="1"/>
          </p:cNvSpPr>
          <p:nvPr>
            <p:ph type="sldNum" sz="quarter" idx="12"/>
          </p:nvPr>
        </p:nvSpPr>
        <p:spPr/>
        <p:txBody>
          <a:bodyPr/>
          <a:lstStyle>
            <a:lvl1pPr>
              <a:defRPr/>
            </a:lvl1pPr>
          </a:lstStyle>
          <a:p>
            <a:pPr>
              <a:defRPr/>
            </a:pPr>
            <a:fld id="{17631922-3AC1-489D-A53D-89EA95032A99}" type="slidenum">
              <a:rPr lang="en-US"/>
              <a:pPr>
                <a:defRPr/>
              </a:pPr>
              <a:t>‹#›</a:t>
            </a:fld>
            <a:endParaRPr lang="en-US"/>
          </a:p>
        </p:txBody>
      </p:sp>
    </p:spTree>
    <p:extLst>
      <p:ext uri="{BB962C8B-B14F-4D97-AF65-F5344CB8AC3E}">
        <p14:creationId xmlns:p14="http://schemas.microsoft.com/office/powerpoint/2010/main" val="267163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DD555DC-6670-4F2C-8D74-A17F5329A8A4}"/>
              </a:ext>
            </a:extLst>
          </p:cNvPr>
          <p:cNvSpPr>
            <a:spLocks noGrp="1"/>
          </p:cNvSpPr>
          <p:nvPr>
            <p:ph type="dt" sz="half" idx="10"/>
          </p:nvPr>
        </p:nvSpPr>
        <p:spPr/>
        <p:txBody>
          <a:bodyPr/>
          <a:lstStyle>
            <a:lvl1pPr>
              <a:defRPr/>
            </a:lvl1pPr>
          </a:lstStyle>
          <a:p>
            <a:pPr>
              <a:defRPr/>
            </a:pPr>
            <a:fld id="{725ED84C-77C9-488E-9C07-0D621D05009B}" type="datetime1">
              <a:rPr lang="en-US"/>
              <a:pPr>
                <a:defRPr/>
              </a:pPr>
              <a:t>8/19/2019</a:t>
            </a:fld>
            <a:endParaRPr lang="en-US"/>
          </a:p>
        </p:txBody>
      </p:sp>
      <p:sp>
        <p:nvSpPr>
          <p:cNvPr id="6" name="Footer Placeholder 5">
            <a:extLst>
              <a:ext uri="{FF2B5EF4-FFF2-40B4-BE49-F238E27FC236}">
                <a16:creationId xmlns:a16="http://schemas.microsoft.com/office/drawing/2014/main" xmlns="" id="{0033C806-FA35-42AC-897F-A9986C31CDF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40233F87-3716-4035-9438-4BE1A199D26D}"/>
              </a:ext>
            </a:extLst>
          </p:cNvPr>
          <p:cNvSpPr>
            <a:spLocks noGrp="1"/>
          </p:cNvSpPr>
          <p:nvPr>
            <p:ph type="sldNum" sz="quarter" idx="12"/>
          </p:nvPr>
        </p:nvSpPr>
        <p:spPr/>
        <p:txBody>
          <a:bodyPr/>
          <a:lstStyle>
            <a:lvl1pPr>
              <a:defRPr/>
            </a:lvl1pPr>
          </a:lstStyle>
          <a:p>
            <a:pPr>
              <a:defRPr/>
            </a:pPr>
            <a:fld id="{313809D5-F85C-4747-87A7-252B922CF0FB}" type="slidenum">
              <a:rPr lang="en-US"/>
              <a:pPr>
                <a:defRPr/>
              </a:pPr>
              <a:t>‹#›</a:t>
            </a:fld>
            <a:endParaRPr lang="en-US"/>
          </a:p>
        </p:txBody>
      </p:sp>
    </p:spTree>
    <p:extLst>
      <p:ext uri="{BB962C8B-B14F-4D97-AF65-F5344CB8AC3E}">
        <p14:creationId xmlns:p14="http://schemas.microsoft.com/office/powerpoint/2010/main" val="277576684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7">
            <a:extLst>
              <a:ext uri="{FF2B5EF4-FFF2-40B4-BE49-F238E27FC236}">
                <a16:creationId xmlns:a16="http://schemas.microsoft.com/office/drawing/2014/main" xmlns="" id="{165D2265-9332-4914-99A8-45310191BD0A}"/>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6" name="Freeform 8">
            <a:extLst>
              <a:ext uri="{FF2B5EF4-FFF2-40B4-BE49-F238E27FC236}">
                <a16:creationId xmlns:a16="http://schemas.microsoft.com/office/drawing/2014/main" xmlns="" id="{384F692A-86DE-48D9-90BD-B2999469114A}"/>
              </a:ext>
            </a:extLst>
          </p:cNvPr>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a:extLst>
              <a:ext uri="{FF2B5EF4-FFF2-40B4-BE49-F238E27FC236}">
                <a16:creationId xmlns:a16="http://schemas.microsoft.com/office/drawing/2014/main" xmlns="" id="{545F7597-DA4C-42A8-802B-8E3758D268F8}"/>
              </a:ext>
            </a:extLst>
          </p:cNvPr>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xmlns="" id="{7E10F2F2-A08C-4FF6-9466-0417BFF1571B}"/>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a:extLst>
              <a:ext uri="{FF2B5EF4-FFF2-40B4-BE49-F238E27FC236}">
                <a16:creationId xmlns:a16="http://schemas.microsoft.com/office/drawing/2014/main" xmlns="" id="{47B9C337-FE1C-4727-82FE-203190F7D434}"/>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0" name="Chevron 12">
            <a:extLst>
              <a:ext uri="{FF2B5EF4-FFF2-40B4-BE49-F238E27FC236}">
                <a16:creationId xmlns:a16="http://schemas.microsoft.com/office/drawing/2014/main" xmlns="" id="{42D81030-BB65-434A-9635-FA437CC345B6}"/>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xmlns="" id="{0E6D692D-B245-470C-A9B0-0AAE604D8EF4}"/>
              </a:ext>
            </a:extLst>
          </p:cNvPr>
          <p:cNvSpPr>
            <a:spLocks noGrp="1"/>
          </p:cNvSpPr>
          <p:nvPr>
            <p:ph type="dt" sz="half" idx="10"/>
          </p:nvPr>
        </p:nvSpPr>
        <p:spPr/>
        <p:txBody>
          <a:bodyPr/>
          <a:lstStyle>
            <a:lvl1pPr>
              <a:defRPr>
                <a:solidFill>
                  <a:schemeClr val="tx1"/>
                </a:solidFill>
              </a:defRPr>
            </a:lvl1pPr>
            <a:extLst/>
          </a:lstStyle>
          <a:p>
            <a:pPr>
              <a:defRPr/>
            </a:pPr>
            <a:fld id="{5A3CAEF8-393B-41F7-8D64-4AA8017AD7BE}" type="datetime1">
              <a:rPr lang="en-US"/>
              <a:pPr>
                <a:defRPr/>
              </a:pPr>
              <a:t>8/19/2019</a:t>
            </a:fld>
            <a:endParaRPr lang="en-US"/>
          </a:p>
        </p:txBody>
      </p:sp>
      <p:sp>
        <p:nvSpPr>
          <p:cNvPr id="12" name="Footer Placeholder 5">
            <a:extLst>
              <a:ext uri="{FF2B5EF4-FFF2-40B4-BE49-F238E27FC236}">
                <a16:creationId xmlns:a16="http://schemas.microsoft.com/office/drawing/2014/main" xmlns="" id="{068C6045-300D-48CE-9F1D-A5574474EEE8}"/>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a:ext uri="{FF2B5EF4-FFF2-40B4-BE49-F238E27FC236}">
                <a16:creationId xmlns:a16="http://schemas.microsoft.com/office/drawing/2014/main" xmlns="" id="{86CE7067-D56E-4A0D-AB8B-8F424A39FF30}"/>
              </a:ext>
            </a:extLst>
          </p:cNvPr>
          <p:cNvSpPr>
            <a:spLocks noGrp="1"/>
          </p:cNvSpPr>
          <p:nvPr>
            <p:ph type="sldNum" sz="quarter" idx="12"/>
          </p:nvPr>
        </p:nvSpPr>
        <p:spPr/>
        <p:txBody>
          <a:bodyPr/>
          <a:lstStyle>
            <a:lvl1pPr>
              <a:defRPr>
                <a:solidFill>
                  <a:schemeClr val="tx1"/>
                </a:solidFill>
              </a:defRPr>
            </a:lvl1pPr>
            <a:extLst/>
          </a:lstStyle>
          <a:p>
            <a:pPr>
              <a:defRPr/>
            </a:pPr>
            <a:fld id="{07A103F9-7B7E-4BDD-8764-A3622CD99C5E}" type="slidenum">
              <a:rPr lang="en-US"/>
              <a:pPr>
                <a:defRPr/>
              </a:pPr>
              <a:t>‹#›</a:t>
            </a:fld>
            <a:endParaRPr lang="en-US"/>
          </a:p>
        </p:txBody>
      </p:sp>
    </p:spTree>
    <p:extLst>
      <p:ext uri="{BB962C8B-B14F-4D97-AF65-F5344CB8AC3E}">
        <p14:creationId xmlns:p14="http://schemas.microsoft.com/office/powerpoint/2010/main" val="28257876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xmlns="" id="{DC49995A-CC73-4F39-A6CA-DF840C3E9286}"/>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xmlns="" id="{7351188F-6B4D-41E9-A9F2-CD84765FAD32}"/>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28" name="Text Placeholder 29">
            <a:extLst>
              <a:ext uri="{FF2B5EF4-FFF2-40B4-BE49-F238E27FC236}">
                <a16:creationId xmlns:a16="http://schemas.microsoft.com/office/drawing/2014/main" xmlns="" id="{D5AA6159-1B92-4EEB-B790-61943D8923FD}"/>
              </a:ext>
            </a:extLst>
          </p:cNvPr>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xmlns="" id="{5DA48876-7239-4F00-B23C-74117A240E45}"/>
              </a:ext>
            </a:extLst>
          </p:cNvPr>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92BDCBD6-D050-40DB-A3F2-9FAAD4E49292}" type="datetime1">
              <a:rPr lang="en-US"/>
              <a:pPr>
                <a:defRPr/>
              </a:pPr>
              <a:t>8/19/2019</a:t>
            </a:fld>
            <a:endParaRPr lang="en-US"/>
          </a:p>
        </p:txBody>
      </p:sp>
      <p:sp>
        <p:nvSpPr>
          <p:cNvPr id="22" name="Footer Placeholder 21">
            <a:extLst>
              <a:ext uri="{FF2B5EF4-FFF2-40B4-BE49-F238E27FC236}">
                <a16:creationId xmlns:a16="http://schemas.microsoft.com/office/drawing/2014/main" xmlns="" id="{967C4226-D992-42F0-A972-EEACED3C23D7}"/>
              </a:ext>
            </a:extLst>
          </p:cNvPr>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a:extLst>
              <a:ext uri="{FF2B5EF4-FFF2-40B4-BE49-F238E27FC236}">
                <a16:creationId xmlns:a16="http://schemas.microsoft.com/office/drawing/2014/main" xmlns="" id="{BDB512D8-9D53-44BA-96B2-EA698895382F}"/>
              </a:ext>
            </a:extLst>
          </p:cNvPr>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76F2C105-EC83-4A92-84C2-B2F1C730515C}" type="slidenum">
              <a:rPr lang="en-US"/>
              <a:pPr>
                <a:defRPr/>
              </a:pPr>
              <a:t>‹#›</a:t>
            </a:fld>
            <a:endParaRPr lang="en-US"/>
          </a:p>
        </p:txBody>
      </p:sp>
      <p:pic>
        <p:nvPicPr>
          <p:cNvPr id="1032" name="Picture 2">
            <a:extLst>
              <a:ext uri="{FF2B5EF4-FFF2-40B4-BE49-F238E27FC236}">
                <a16:creationId xmlns:a16="http://schemas.microsoft.com/office/drawing/2014/main" xmlns="" id="{433751E0-A890-455C-A700-1CDE66BCC94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84188" y="5943600"/>
            <a:ext cx="36861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ight Triangle 13">
            <a:extLst>
              <a:ext uri="{FF2B5EF4-FFF2-40B4-BE49-F238E27FC236}">
                <a16:creationId xmlns:a16="http://schemas.microsoft.com/office/drawing/2014/main" xmlns="" id="{9919C8FF-8586-4B26-8AD0-F1199D990F77}"/>
              </a:ext>
            </a:extLst>
          </p:cNvPr>
          <p:cNvSpPr>
            <a:spLocks/>
          </p:cNvSpPr>
          <p:nvPr/>
        </p:nvSpPr>
        <p:spPr bwMode="auto">
          <a:xfrm>
            <a:off x="-6042" y="5791253"/>
            <a:ext cx="3402314" cy="1088136"/>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02" r:id="rId7"/>
    <p:sldLayoutId id="2147483711" r:id="rId8"/>
    <p:sldLayoutId id="2147483712" r:id="rId9"/>
    <p:sldLayoutId id="2147483703" r:id="rId10"/>
    <p:sldLayoutId id="2147483704"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22.png"/><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B1BD58-45AA-4158-8704-BE6A272E1471}"/>
              </a:ext>
            </a:extLst>
          </p:cNvPr>
          <p:cNvSpPr>
            <a:spLocks noGrp="1"/>
          </p:cNvSpPr>
          <p:nvPr>
            <p:ph type="ctrTitle"/>
          </p:nvPr>
        </p:nvSpPr>
        <p:spPr>
          <a:xfrm>
            <a:off x="266699" y="1523519"/>
            <a:ext cx="8610599" cy="915361"/>
          </a:xfrm>
        </p:spPr>
        <p:txBody>
          <a:bodyPr>
            <a:noAutofit/>
          </a:bodyPr>
          <a:lstStyle/>
          <a:p>
            <a:pPr algn="ctr" eaLnBrk="1" fontAlgn="auto" hangingPunct="1">
              <a:spcAft>
                <a:spcPts val="0"/>
              </a:spcAft>
              <a:defRPr/>
            </a:pPr>
            <a:r>
              <a:rPr lang="en-US" sz="6000" dirty="0">
                <a:solidFill>
                  <a:schemeClr val="accent1"/>
                </a:solidFill>
              </a:rPr>
              <a:t/>
            </a:r>
            <a:br>
              <a:rPr lang="en-US" sz="6000" dirty="0">
                <a:solidFill>
                  <a:schemeClr val="accent1"/>
                </a:solidFill>
              </a:rPr>
            </a:br>
            <a:r>
              <a:rPr lang="en-US" sz="7200" dirty="0">
                <a:solidFill>
                  <a:schemeClr val="accent1"/>
                </a:solidFill>
              </a:rPr>
              <a:t>Building a Racine County SRCCCY</a:t>
            </a:r>
            <a:endParaRPr lang="en-US" sz="6000" dirty="0">
              <a:solidFill>
                <a:schemeClr val="accent1"/>
              </a:solidFill>
            </a:endParaRPr>
          </a:p>
        </p:txBody>
      </p:sp>
      <p:sp>
        <p:nvSpPr>
          <p:cNvPr id="3" name="TextBox 2">
            <a:extLst>
              <a:ext uri="{FF2B5EF4-FFF2-40B4-BE49-F238E27FC236}">
                <a16:creationId xmlns:a16="http://schemas.microsoft.com/office/drawing/2014/main" xmlns="" id="{DF053626-0F03-4BB0-B4F9-ACC13EF130E7}"/>
              </a:ext>
            </a:extLst>
          </p:cNvPr>
          <p:cNvSpPr txBox="1"/>
          <p:nvPr/>
        </p:nvSpPr>
        <p:spPr>
          <a:xfrm>
            <a:off x="-342901" y="1981200"/>
            <a:ext cx="9829800" cy="1569660"/>
          </a:xfrm>
          <a:prstGeom prst="rect">
            <a:avLst/>
          </a:prstGeom>
          <a:noFill/>
        </p:spPr>
        <p:txBody>
          <a:bodyPr>
            <a:spAutoFit/>
          </a:bodyPr>
          <a:lstStyle/>
          <a:p>
            <a:pPr algn="ctr" eaLnBrk="1" fontAlgn="auto" hangingPunct="1">
              <a:spcBef>
                <a:spcPts val="0"/>
              </a:spcBef>
              <a:spcAft>
                <a:spcPts val="0"/>
              </a:spcAft>
              <a:defRPr/>
            </a:pPr>
            <a:endParaRPr lang="en-US" sz="3600" b="1" dirty="0">
              <a:effectLst>
                <a:outerShdw blurRad="38100" dist="38100" dir="2700000" algn="tl">
                  <a:srgbClr val="000000">
                    <a:alpha val="43137"/>
                  </a:srgbClr>
                </a:outerShdw>
              </a:effectLst>
              <a:latin typeface="+mn-lt"/>
            </a:endParaRPr>
          </a:p>
          <a:p>
            <a:pPr algn="ct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Jonathan Delagrave, County Executive</a:t>
            </a:r>
          </a:p>
          <a:p>
            <a:pPr algn="ct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Hope Otto, Human Services Director</a:t>
            </a:r>
          </a:p>
          <a:p>
            <a:pPr algn="ct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Ed Kamin, Juvenile Detention Superintendent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456F1BD4-83F7-4255-B313-CA2CDF3F8EBD}"/>
              </a:ext>
            </a:extLst>
          </p:cNvPr>
          <p:cNvSpPr>
            <a:spLocks noGrp="1"/>
          </p:cNvSpPr>
          <p:nvPr>
            <p:ph type="sldNum" sz="quarter" idx="12"/>
          </p:nvPr>
        </p:nvSpPr>
        <p:spPr/>
        <p:txBody>
          <a:bodyPr/>
          <a:lstStyle/>
          <a:p>
            <a:pPr>
              <a:defRPr/>
            </a:pPr>
            <a:fld id="{B2606C04-19D0-4133-9614-E28909CA9C44}" type="slidenum">
              <a:rPr lang="en-US" smtClean="0"/>
              <a:pPr>
                <a:defRPr/>
              </a:pPr>
              <a:t>10</a:t>
            </a:fld>
            <a:endParaRPr lang="en-US"/>
          </a:p>
        </p:txBody>
      </p:sp>
      <p:graphicFrame>
        <p:nvGraphicFramePr>
          <p:cNvPr id="5" name="Chart 4">
            <a:extLst>
              <a:ext uri="{FF2B5EF4-FFF2-40B4-BE49-F238E27FC236}">
                <a16:creationId xmlns:a16="http://schemas.microsoft.com/office/drawing/2014/main" xmlns="" id="{F1B4D109-D162-42E1-B800-89DFB7F9B13F}"/>
              </a:ext>
            </a:extLst>
          </p:cNvPr>
          <p:cNvGraphicFramePr/>
          <p:nvPr>
            <p:extLst>
              <p:ext uri="{D42A27DB-BD31-4B8C-83A1-F6EECF244321}">
                <p14:modId xmlns:p14="http://schemas.microsoft.com/office/powerpoint/2010/main" val="1357413738"/>
              </p:ext>
            </p:extLst>
          </p:nvPr>
        </p:nvGraphicFramePr>
        <p:xfrm>
          <a:off x="184163" y="1968708"/>
          <a:ext cx="4733352" cy="4328154"/>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9">
            <a:extLst>
              <a:ext uri="{FF2B5EF4-FFF2-40B4-BE49-F238E27FC236}">
                <a16:creationId xmlns:a16="http://schemas.microsoft.com/office/drawing/2014/main" xmlns="" id="{AD7D47A8-74AB-4959-B416-1668E4259AB3}"/>
              </a:ext>
            </a:extLst>
          </p:cNvPr>
          <p:cNvSpPr/>
          <p:nvPr/>
        </p:nvSpPr>
        <p:spPr>
          <a:xfrm>
            <a:off x="5186855" y="1821209"/>
            <a:ext cx="3817007" cy="221345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US" sz="4600" b="1" dirty="0">
                <a:solidFill>
                  <a:srgbClr val="081F48"/>
                </a:solidFill>
              </a:rPr>
              <a:t>20% Growth</a:t>
            </a:r>
          </a:p>
          <a:p>
            <a:pPr algn="ctr"/>
            <a:r>
              <a:rPr lang="en-US" sz="2000" b="1" dirty="0">
                <a:solidFill>
                  <a:srgbClr val="081F48"/>
                </a:solidFill>
              </a:rPr>
              <a:t>Anticipated across County services and programming within next ten years</a:t>
            </a:r>
          </a:p>
        </p:txBody>
      </p:sp>
      <p:sp>
        <p:nvSpPr>
          <p:cNvPr id="9" name="Oval 8">
            <a:extLst>
              <a:ext uri="{FF2B5EF4-FFF2-40B4-BE49-F238E27FC236}">
                <a16:creationId xmlns:a16="http://schemas.microsoft.com/office/drawing/2014/main" xmlns="" id="{195D40A3-5B0E-4D7D-9C51-75521D7B95AD}"/>
              </a:ext>
            </a:extLst>
          </p:cNvPr>
          <p:cNvSpPr>
            <a:spLocks noChangeAspect="1"/>
          </p:cNvSpPr>
          <p:nvPr/>
        </p:nvSpPr>
        <p:spPr>
          <a:xfrm>
            <a:off x="5240598" y="4324277"/>
            <a:ext cx="548640" cy="548640"/>
          </a:xfrm>
          <a:prstGeom prst="ellipse">
            <a:avLst/>
          </a:prstGeom>
          <a:solidFill>
            <a:srgbClr val="C6AB7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10" name="TextBox 9">
            <a:extLst>
              <a:ext uri="{FF2B5EF4-FFF2-40B4-BE49-F238E27FC236}">
                <a16:creationId xmlns:a16="http://schemas.microsoft.com/office/drawing/2014/main" xmlns="" id="{518B217B-6759-41A0-AAF4-FC550D348EF7}"/>
              </a:ext>
            </a:extLst>
          </p:cNvPr>
          <p:cNvSpPr txBox="1"/>
          <p:nvPr/>
        </p:nvSpPr>
        <p:spPr>
          <a:xfrm>
            <a:off x="5882576" y="4216443"/>
            <a:ext cx="679994" cy="400110"/>
          </a:xfrm>
          <a:prstGeom prst="rect">
            <a:avLst/>
          </a:prstGeom>
          <a:noFill/>
        </p:spPr>
        <p:txBody>
          <a:bodyPr wrap="none" rtlCol="0">
            <a:spAutoFit/>
          </a:bodyPr>
          <a:lstStyle/>
          <a:p>
            <a:r>
              <a:rPr lang="en-US" sz="2000" b="1" dirty="0">
                <a:solidFill>
                  <a:srgbClr val="C6AB74"/>
                </a:solidFill>
                <a:latin typeface="+mj-lt"/>
              </a:rPr>
              <a:t>30%</a:t>
            </a:r>
          </a:p>
        </p:txBody>
      </p:sp>
      <p:sp>
        <p:nvSpPr>
          <p:cNvPr id="11" name="Oval 10">
            <a:extLst>
              <a:ext uri="{FF2B5EF4-FFF2-40B4-BE49-F238E27FC236}">
                <a16:creationId xmlns:a16="http://schemas.microsoft.com/office/drawing/2014/main" xmlns="" id="{C7D2815C-DBB2-4B0D-B5FA-A17F6B3E9B91}"/>
              </a:ext>
            </a:extLst>
          </p:cNvPr>
          <p:cNvSpPr>
            <a:spLocks noChangeAspect="1"/>
          </p:cNvSpPr>
          <p:nvPr/>
        </p:nvSpPr>
        <p:spPr>
          <a:xfrm>
            <a:off x="7174002" y="4342233"/>
            <a:ext cx="548640" cy="548640"/>
          </a:xfrm>
          <a:prstGeom prst="ellipse">
            <a:avLst/>
          </a:prstGeom>
          <a:solidFill>
            <a:srgbClr val="C6AB7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12" name="TextBox 11">
            <a:extLst>
              <a:ext uri="{FF2B5EF4-FFF2-40B4-BE49-F238E27FC236}">
                <a16:creationId xmlns:a16="http://schemas.microsoft.com/office/drawing/2014/main" xmlns="" id="{677C3B08-8F24-40B8-986B-8BF5DC004353}"/>
              </a:ext>
            </a:extLst>
          </p:cNvPr>
          <p:cNvSpPr txBox="1"/>
          <p:nvPr/>
        </p:nvSpPr>
        <p:spPr>
          <a:xfrm>
            <a:off x="7753900" y="4209551"/>
            <a:ext cx="679994" cy="400110"/>
          </a:xfrm>
          <a:prstGeom prst="rect">
            <a:avLst/>
          </a:prstGeom>
          <a:noFill/>
        </p:spPr>
        <p:txBody>
          <a:bodyPr wrap="none" rtlCol="0">
            <a:spAutoFit/>
          </a:bodyPr>
          <a:lstStyle/>
          <a:p>
            <a:r>
              <a:rPr lang="en-US" sz="2000" b="1" dirty="0">
                <a:solidFill>
                  <a:srgbClr val="C6AB74"/>
                </a:solidFill>
                <a:latin typeface="+mj-lt"/>
              </a:rPr>
              <a:t>10%</a:t>
            </a:r>
          </a:p>
        </p:txBody>
      </p:sp>
      <p:sp>
        <p:nvSpPr>
          <p:cNvPr id="13" name="Rectangle 12">
            <a:extLst>
              <a:ext uri="{FF2B5EF4-FFF2-40B4-BE49-F238E27FC236}">
                <a16:creationId xmlns:a16="http://schemas.microsoft.com/office/drawing/2014/main" xmlns="" id="{EA3C0E93-D9CF-482B-9BC4-837E6ED8DDE1}"/>
              </a:ext>
            </a:extLst>
          </p:cNvPr>
          <p:cNvSpPr/>
          <p:nvPr/>
        </p:nvSpPr>
        <p:spPr>
          <a:xfrm>
            <a:off x="5984249" y="4598597"/>
            <a:ext cx="671659" cy="461665"/>
          </a:xfrm>
          <a:prstGeom prst="rect">
            <a:avLst/>
          </a:prstGeom>
        </p:spPr>
        <p:txBody>
          <a:bodyPr wrap="none" lIns="0" tIns="0" rIns="0" bIns="0">
            <a:spAutoFit/>
          </a:bodyPr>
          <a:lstStyle/>
          <a:p>
            <a:r>
              <a:rPr lang="en-US" sz="1000" dirty="0">
                <a:solidFill>
                  <a:schemeClr val="tx2"/>
                </a:solidFill>
              </a:rPr>
              <a:t>Growth in </a:t>
            </a:r>
          </a:p>
          <a:p>
            <a:r>
              <a:rPr lang="en-US" sz="1000" dirty="0">
                <a:solidFill>
                  <a:schemeClr val="tx2"/>
                </a:solidFill>
              </a:rPr>
              <a:t>Workforce </a:t>
            </a:r>
          </a:p>
          <a:p>
            <a:r>
              <a:rPr lang="en-US" sz="1000" dirty="0">
                <a:solidFill>
                  <a:schemeClr val="tx2"/>
                </a:solidFill>
              </a:rPr>
              <a:t>Solutions</a:t>
            </a:r>
          </a:p>
        </p:txBody>
      </p:sp>
      <p:sp>
        <p:nvSpPr>
          <p:cNvPr id="14" name="Rectangle 13">
            <a:extLst>
              <a:ext uri="{FF2B5EF4-FFF2-40B4-BE49-F238E27FC236}">
                <a16:creationId xmlns:a16="http://schemas.microsoft.com/office/drawing/2014/main" xmlns="" id="{C279BEC5-420D-4B38-B781-9AADD5C36EFD}"/>
              </a:ext>
            </a:extLst>
          </p:cNvPr>
          <p:cNvSpPr/>
          <p:nvPr/>
        </p:nvSpPr>
        <p:spPr>
          <a:xfrm>
            <a:off x="7916166" y="4568938"/>
            <a:ext cx="649217" cy="461665"/>
          </a:xfrm>
          <a:prstGeom prst="rect">
            <a:avLst/>
          </a:prstGeom>
        </p:spPr>
        <p:txBody>
          <a:bodyPr wrap="none" lIns="0" tIns="0" rIns="0" bIns="0">
            <a:spAutoFit/>
          </a:bodyPr>
          <a:lstStyle/>
          <a:p>
            <a:r>
              <a:rPr lang="en-US" sz="1000" dirty="0">
                <a:solidFill>
                  <a:schemeClr val="tx2"/>
                </a:solidFill>
              </a:rPr>
              <a:t>Growth in </a:t>
            </a:r>
          </a:p>
          <a:p>
            <a:r>
              <a:rPr lang="en-US" sz="1000" dirty="0">
                <a:solidFill>
                  <a:schemeClr val="tx2"/>
                </a:solidFill>
              </a:rPr>
              <a:t>Economic</a:t>
            </a:r>
          </a:p>
          <a:p>
            <a:r>
              <a:rPr lang="en-US" sz="1000" dirty="0">
                <a:solidFill>
                  <a:schemeClr val="tx2"/>
                </a:solidFill>
              </a:rPr>
              <a:t>Support</a:t>
            </a:r>
          </a:p>
        </p:txBody>
      </p:sp>
      <p:grpSp>
        <p:nvGrpSpPr>
          <p:cNvPr id="15" name="Group 14">
            <a:extLst>
              <a:ext uri="{FF2B5EF4-FFF2-40B4-BE49-F238E27FC236}">
                <a16:creationId xmlns:a16="http://schemas.microsoft.com/office/drawing/2014/main" xmlns="" id="{26EEBAAA-2A76-45C3-9429-77747A1C6A16}"/>
              </a:ext>
            </a:extLst>
          </p:cNvPr>
          <p:cNvGrpSpPr>
            <a:grpSpLocks noChangeAspect="1"/>
          </p:cNvGrpSpPr>
          <p:nvPr/>
        </p:nvGrpSpPr>
        <p:grpSpPr>
          <a:xfrm>
            <a:off x="4223075" y="1675005"/>
            <a:ext cx="694440" cy="694438"/>
            <a:chOff x="5737686" y="1481235"/>
            <a:chExt cx="375488" cy="375488"/>
          </a:xfrm>
          <a:solidFill>
            <a:srgbClr val="081F48"/>
          </a:solidFill>
        </p:grpSpPr>
        <p:sp>
          <p:nvSpPr>
            <p:cNvPr id="16" name="Teardrop 15">
              <a:extLst>
                <a:ext uri="{FF2B5EF4-FFF2-40B4-BE49-F238E27FC236}">
                  <a16:creationId xmlns:a16="http://schemas.microsoft.com/office/drawing/2014/main" xmlns="" id="{D69A4E16-8E17-4A2D-88E8-A153D1F0B94D}"/>
                </a:ext>
              </a:extLst>
            </p:cNvPr>
            <p:cNvSpPr/>
            <p:nvPr/>
          </p:nvSpPr>
          <p:spPr>
            <a:xfrm rot="8100000">
              <a:off x="5737686" y="1481235"/>
              <a:ext cx="375488" cy="37548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7" name="TextBox 16">
              <a:extLst>
                <a:ext uri="{FF2B5EF4-FFF2-40B4-BE49-F238E27FC236}">
                  <a16:creationId xmlns:a16="http://schemas.microsoft.com/office/drawing/2014/main" xmlns="" id="{2EBFAEF6-C24E-49AA-A6AA-1F1021F9BD25}"/>
                </a:ext>
              </a:extLst>
            </p:cNvPr>
            <p:cNvSpPr txBox="1"/>
            <p:nvPr/>
          </p:nvSpPr>
          <p:spPr>
            <a:xfrm>
              <a:off x="5805554" y="1560807"/>
              <a:ext cx="239751" cy="216343"/>
            </a:xfrm>
            <a:prstGeom prst="rect">
              <a:avLst/>
            </a:prstGeom>
            <a:grpFill/>
          </p:spPr>
          <p:txBody>
            <a:bodyPr wrap="square" lIns="0" tIns="91440" rIns="0" bIns="0" rtlCol="0">
              <a:spAutoFit/>
            </a:bodyPr>
            <a:lstStyle/>
            <a:p>
              <a:pPr algn="ctr"/>
              <a:r>
                <a:rPr lang="en-AU" sz="2000" dirty="0">
                  <a:solidFill>
                    <a:schemeClr val="bg1"/>
                  </a:solidFill>
                  <a:latin typeface="FontAwesome" pitchFamily="2" charset="0"/>
                </a:rPr>
                <a:t>20%</a:t>
              </a:r>
              <a:endParaRPr lang="en-US" sz="2000" dirty="0">
                <a:solidFill>
                  <a:schemeClr val="bg1"/>
                </a:solidFill>
                <a:latin typeface="FontAwesome" pitchFamily="2" charset="0"/>
              </a:endParaRPr>
            </a:p>
          </p:txBody>
        </p:sp>
      </p:grpSp>
      <p:sp>
        <p:nvSpPr>
          <p:cNvPr id="21" name="Title 2">
            <a:extLst>
              <a:ext uri="{FF2B5EF4-FFF2-40B4-BE49-F238E27FC236}">
                <a16:creationId xmlns:a16="http://schemas.microsoft.com/office/drawing/2014/main" xmlns="" id="{C5EEB668-FC00-4242-A0C0-427E9DAD2540}"/>
              </a:ext>
            </a:extLst>
          </p:cNvPr>
          <p:cNvSpPr>
            <a:spLocks noGrp="1"/>
          </p:cNvSpPr>
          <p:nvPr>
            <p:ph type="title"/>
          </p:nvPr>
        </p:nvSpPr>
        <p:spPr>
          <a:xfrm>
            <a:off x="0" y="140816"/>
            <a:ext cx="9067800" cy="1198878"/>
          </a:xfrm>
        </p:spPr>
        <p:txBody>
          <a:bodyPr>
            <a:noAutofit/>
          </a:bodyPr>
          <a:lstStyle/>
          <a:p>
            <a:pPr algn="ctr"/>
            <a:r>
              <a:rPr lang="en-US" sz="4400" dirty="0"/>
              <a:t>Future Space Needs</a:t>
            </a:r>
          </a:p>
        </p:txBody>
      </p:sp>
      <p:sp>
        <p:nvSpPr>
          <p:cNvPr id="18" name="Oval 17">
            <a:extLst>
              <a:ext uri="{FF2B5EF4-FFF2-40B4-BE49-F238E27FC236}">
                <a16:creationId xmlns:a16="http://schemas.microsoft.com/office/drawing/2014/main" xmlns="" id="{1585E857-CF0F-4B6C-94B0-EAB542D0DDA1}"/>
              </a:ext>
            </a:extLst>
          </p:cNvPr>
          <p:cNvSpPr>
            <a:spLocks noChangeAspect="1"/>
          </p:cNvSpPr>
          <p:nvPr/>
        </p:nvSpPr>
        <p:spPr>
          <a:xfrm>
            <a:off x="6107268" y="5349876"/>
            <a:ext cx="548640" cy="548640"/>
          </a:xfrm>
          <a:prstGeom prst="ellipse">
            <a:avLst/>
          </a:prstGeom>
          <a:solidFill>
            <a:srgbClr val="C6AB7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 name="TextBox 1">
            <a:extLst>
              <a:ext uri="{FF2B5EF4-FFF2-40B4-BE49-F238E27FC236}">
                <a16:creationId xmlns:a16="http://schemas.microsoft.com/office/drawing/2014/main" xmlns="" id="{A185DA29-DD3F-4E51-BE60-E77FB4CD4CAF}"/>
              </a:ext>
            </a:extLst>
          </p:cNvPr>
          <p:cNvSpPr txBox="1"/>
          <p:nvPr/>
        </p:nvSpPr>
        <p:spPr>
          <a:xfrm>
            <a:off x="6768328" y="5526333"/>
            <a:ext cx="1399336" cy="553998"/>
          </a:xfrm>
          <a:prstGeom prst="rect">
            <a:avLst/>
          </a:prstGeom>
          <a:noFill/>
        </p:spPr>
        <p:txBody>
          <a:bodyPr wrap="square" rtlCol="0">
            <a:spAutoFit/>
          </a:bodyPr>
          <a:lstStyle/>
          <a:p>
            <a:r>
              <a:rPr lang="en-US" sz="1000" dirty="0"/>
              <a:t>Growth in behavioral health services</a:t>
            </a:r>
          </a:p>
        </p:txBody>
      </p:sp>
      <p:sp>
        <p:nvSpPr>
          <p:cNvPr id="19" name="TextBox 18">
            <a:extLst>
              <a:ext uri="{FF2B5EF4-FFF2-40B4-BE49-F238E27FC236}">
                <a16:creationId xmlns:a16="http://schemas.microsoft.com/office/drawing/2014/main" xmlns="" id="{9F51F72B-D260-4895-82B3-675A9BBA907F}"/>
              </a:ext>
            </a:extLst>
          </p:cNvPr>
          <p:cNvSpPr txBox="1"/>
          <p:nvPr/>
        </p:nvSpPr>
        <p:spPr>
          <a:xfrm>
            <a:off x="6768328" y="5228334"/>
            <a:ext cx="679994" cy="400110"/>
          </a:xfrm>
          <a:prstGeom prst="rect">
            <a:avLst/>
          </a:prstGeom>
          <a:noFill/>
        </p:spPr>
        <p:txBody>
          <a:bodyPr wrap="none" rtlCol="0">
            <a:spAutoFit/>
          </a:bodyPr>
          <a:lstStyle/>
          <a:p>
            <a:r>
              <a:rPr lang="en-US" sz="2000" b="1" dirty="0">
                <a:solidFill>
                  <a:srgbClr val="C6AB74"/>
                </a:solidFill>
                <a:latin typeface="+mj-lt"/>
              </a:rPr>
              <a:t>30%</a:t>
            </a:r>
          </a:p>
        </p:txBody>
      </p:sp>
    </p:spTree>
    <p:extLst>
      <p:ext uri="{BB962C8B-B14F-4D97-AF65-F5344CB8AC3E}">
        <p14:creationId xmlns:p14="http://schemas.microsoft.com/office/powerpoint/2010/main" val="242334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E34DCE2-A707-4221-A4D7-35044F2A85A0}"/>
              </a:ext>
            </a:extLst>
          </p:cNvPr>
          <p:cNvSpPr>
            <a:spLocks noGrp="1"/>
          </p:cNvSpPr>
          <p:nvPr>
            <p:ph idx="1"/>
          </p:nvPr>
        </p:nvSpPr>
        <p:spPr>
          <a:xfrm>
            <a:off x="640556" y="1997868"/>
            <a:ext cx="8189913" cy="3717131"/>
          </a:xfrm>
        </p:spPr>
        <p:txBody>
          <a:bodyPr/>
          <a:lstStyle/>
          <a:p>
            <a:r>
              <a:rPr lang="en-US" sz="2800" dirty="0"/>
              <a:t>Existing infrastructure and sophisticated programming already in place</a:t>
            </a:r>
          </a:p>
          <a:p>
            <a:r>
              <a:rPr lang="en-US" sz="2800" dirty="0"/>
              <a:t>Recognize local funding challenges</a:t>
            </a:r>
          </a:p>
          <a:p>
            <a:r>
              <a:rPr lang="en-US" sz="2800" dirty="0"/>
              <a:t>Increase current cost to reflect expanded programming and staffing </a:t>
            </a:r>
          </a:p>
          <a:p>
            <a:r>
              <a:rPr lang="en-US" sz="2800" dirty="0"/>
              <a:t>Maintained existing levy commitment </a:t>
            </a:r>
          </a:p>
          <a:p>
            <a:pPr marL="109537" indent="0">
              <a:buNone/>
            </a:pPr>
            <a:r>
              <a:rPr lang="en-US" sz="2800" dirty="0"/>
              <a:t>**Working with other County SRCCCY’s to develop unified rate </a:t>
            </a:r>
          </a:p>
          <a:p>
            <a:endParaRPr lang="en-US" dirty="0"/>
          </a:p>
        </p:txBody>
      </p:sp>
      <p:sp>
        <p:nvSpPr>
          <p:cNvPr id="3" name="Title 2">
            <a:extLst>
              <a:ext uri="{FF2B5EF4-FFF2-40B4-BE49-F238E27FC236}">
                <a16:creationId xmlns:a16="http://schemas.microsoft.com/office/drawing/2014/main" xmlns="" id="{7640D7F8-DE0B-407D-9EED-805D887A42AD}"/>
              </a:ext>
            </a:extLst>
          </p:cNvPr>
          <p:cNvSpPr>
            <a:spLocks noGrp="1"/>
          </p:cNvSpPr>
          <p:nvPr>
            <p:ph type="title"/>
          </p:nvPr>
        </p:nvSpPr>
        <p:spPr/>
        <p:txBody>
          <a:bodyPr>
            <a:normAutofit/>
          </a:bodyPr>
          <a:lstStyle/>
          <a:p>
            <a:pPr algn="ctr"/>
            <a:r>
              <a:rPr lang="en-US" sz="4800" dirty="0"/>
              <a:t>Current Plan: A Daily Rate</a:t>
            </a:r>
          </a:p>
        </p:txBody>
      </p:sp>
      <p:sp>
        <p:nvSpPr>
          <p:cNvPr id="4" name="Slide Number Placeholder 3">
            <a:extLst>
              <a:ext uri="{FF2B5EF4-FFF2-40B4-BE49-F238E27FC236}">
                <a16:creationId xmlns:a16="http://schemas.microsoft.com/office/drawing/2014/main" xmlns="" id="{8EC58404-9ADE-4CC2-B205-67B1822B9194}"/>
              </a:ext>
            </a:extLst>
          </p:cNvPr>
          <p:cNvSpPr>
            <a:spLocks noGrp="1"/>
          </p:cNvSpPr>
          <p:nvPr>
            <p:ph type="sldNum" sz="quarter" idx="12"/>
          </p:nvPr>
        </p:nvSpPr>
        <p:spPr/>
        <p:txBody>
          <a:bodyPr/>
          <a:lstStyle/>
          <a:p>
            <a:pPr>
              <a:defRPr/>
            </a:pPr>
            <a:fld id="{B2606C04-19D0-4133-9614-E28909CA9C44}" type="slidenum">
              <a:rPr lang="en-US" smtClean="0"/>
              <a:pPr>
                <a:defRPr/>
              </a:pPr>
              <a:t>11</a:t>
            </a:fld>
            <a:endParaRPr lang="en-US"/>
          </a:p>
        </p:txBody>
      </p:sp>
    </p:spTree>
    <p:extLst>
      <p:ext uri="{BB962C8B-B14F-4D97-AF65-F5344CB8AC3E}">
        <p14:creationId xmlns:p14="http://schemas.microsoft.com/office/powerpoint/2010/main" val="2636154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close up of a mans face&#10;&#10;Description automatically generated">
            <a:extLst>
              <a:ext uri="{FF2B5EF4-FFF2-40B4-BE49-F238E27FC236}">
                <a16:creationId xmlns:a16="http://schemas.microsoft.com/office/drawing/2014/main" xmlns="" id="{73ED0489-B553-4E9B-8A0C-27222A240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6710" y="3300698"/>
            <a:ext cx="1584944" cy="2051719"/>
          </a:xfrm>
          <a:prstGeom prst="rect">
            <a:avLst/>
          </a:prstGeom>
        </p:spPr>
      </p:pic>
      <p:pic>
        <p:nvPicPr>
          <p:cNvPr id="10" name="Picture 9">
            <a:extLst>
              <a:ext uri="{FF2B5EF4-FFF2-40B4-BE49-F238E27FC236}">
                <a16:creationId xmlns:a16="http://schemas.microsoft.com/office/drawing/2014/main" xmlns="" id="{5467B1DD-6CB3-4632-A645-F3487CCF8D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6558" y="2615199"/>
            <a:ext cx="1729921" cy="2241836"/>
          </a:xfrm>
          <a:prstGeom prst="rect">
            <a:avLst/>
          </a:prstGeom>
        </p:spPr>
      </p:pic>
      <p:pic>
        <p:nvPicPr>
          <p:cNvPr id="14" name="Picture 13" descr="A close up of a logo&#10;&#10;Description automatically generated">
            <a:extLst>
              <a:ext uri="{FF2B5EF4-FFF2-40B4-BE49-F238E27FC236}">
                <a16:creationId xmlns:a16="http://schemas.microsoft.com/office/drawing/2014/main" xmlns="" id="{39B6063C-65FA-4309-9471-72CDCE7B9E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1536" y="18941"/>
            <a:ext cx="2295358" cy="1813333"/>
          </a:xfrm>
          <a:prstGeom prst="rect">
            <a:avLst/>
          </a:prstGeom>
        </p:spPr>
      </p:pic>
      <p:sp>
        <p:nvSpPr>
          <p:cNvPr id="4" name="Slide Number Placeholder 3">
            <a:extLst>
              <a:ext uri="{FF2B5EF4-FFF2-40B4-BE49-F238E27FC236}">
                <a16:creationId xmlns:a16="http://schemas.microsoft.com/office/drawing/2014/main" xmlns="" id="{39041DF0-34F1-44A7-9C4F-A5389E926AB7}"/>
              </a:ext>
            </a:extLst>
          </p:cNvPr>
          <p:cNvSpPr>
            <a:spLocks noGrp="1"/>
          </p:cNvSpPr>
          <p:nvPr>
            <p:ph type="sldNum" sz="quarter" idx="12"/>
          </p:nvPr>
        </p:nvSpPr>
        <p:spPr/>
        <p:txBody>
          <a:bodyPr/>
          <a:lstStyle/>
          <a:p>
            <a:pPr>
              <a:defRPr/>
            </a:pPr>
            <a:fld id="{B2606C04-19D0-4133-9614-E28909CA9C44}" type="slidenum">
              <a:rPr lang="en-US" smtClean="0"/>
              <a:pPr>
                <a:defRPr/>
              </a:pPr>
              <a:t>12</a:t>
            </a:fld>
            <a:endParaRPr lang="en-US"/>
          </a:p>
        </p:txBody>
      </p:sp>
      <p:pic>
        <p:nvPicPr>
          <p:cNvPr id="6" name="Picture 5">
            <a:extLst>
              <a:ext uri="{FF2B5EF4-FFF2-40B4-BE49-F238E27FC236}">
                <a16:creationId xmlns:a16="http://schemas.microsoft.com/office/drawing/2014/main" xmlns="" id="{8F051BFB-4CE1-4442-A957-98BEE8FEB3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5815" y="1678716"/>
            <a:ext cx="2295358" cy="1295400"/>
          </a:xfrm>
          <a:prstGeom prst="rect">
            <a:avLst/>
          </a:prstGeom>
        </p:spPr>
      </p:pic>
      <p:sp>
        <p:nvSpPr>
          <p:cNvPr id="7" name="TextBox 6">
            <a:extLst>
              <a:ext uri="{FF2B5EF4-FFF2-40B4-BE49-F238E27FC236}">
                <a16:creationId xmlns:a16="http://schemas.microsoft.com/office/drawing/2014/main" xmlns="" id="{E3BA7CB8-1E81-4C85-90BD-C14D8B931CAC}"/>
              </a:ext>
            </a:extLst>
          </p:cNvPr>
          <p:cNvSpPr txBox="1"/>
          <p:nvPr/>
        </p:nvSpPr>
        <p:spPr>
          <a:xfrm>
            <a:off x="7401654" y="1858541"/>
            <a:ext cx="1075936" cy="954107"/>
          </a:xfrm>
          <a:prstGeom prst="rect">
            <a:avLst/>
          </a:prstGeom>
          <a:noFill/>
        </p:spPr>
        <p:txBody>
          <a:bodyPr wrap="none" rtlCol="0">
            <a:spAutoFit/>
          </a:bodyPr>
          <a:lstStyle/>
          <a:p>
            <a:pPr algn="ctr"/>
            <a:r>
              <a:rPr lang="en-US" sz="2800" b="1" dirty="0">
                <a:solidFill>
                  <a:schemeClr val="bg1"/>
                </a:solidFill>
              </a:rPr>
              <a:t>Dane</a:t>
            </a:r>
          </a:p>
          <a:p>
            <a:pPr algn="ctr"/>
            <a:r>
              <a:rPr lang="en-US" sz="2800" b="1" dirty="0">
                <a:solidFill>
                  <a:schemeClr val="bg1"/>
                </a:solidFill>
              </a:rPr>
              <a:t>29</a:t>
            </a:r>
          </a:p>
        </p:txBody>
      </p:sp>
      <p:sp>
        <p:nvSpPr>
          <p:cNvPr id="11" name="TextBox 10">
            <a:extLst>
              <a:ext uri="{FF2B5EF4-FFF2-40B4-BE49-F238E27FC236}">
                <a16:creationId xmlns:a16="http://schemas.microsoft.com/office/drawing/2014/main" xmlns="" id="{919C7EBA-AD87-49C7-B270-207F490C5C44}"/>
              </a:ext>
            </a:extLst>
          </p:cNvPr>
          <p:cNvSpPr txBox="1"/>
          <p:nvPr/>
        </p:nvSpPr>
        <p:spPr>
          <a:xfrm>
            <a:off x="7836067" y="3695402"/>
            <a:ext cx="950901" cy="707886"/>
          </a:xfrm>
          <a:prstGeom prst="rect">
            <a:avLst/>
          </a:prstGeom>
          <a:noFill/>
        </p:spPr>
        <p:txBody>
          <a:bodyPr wrap="none" rtlCol="0">
            <a:spAutoFit/>
          </a:bodyPr>
          <a:lstStyle/>
          <a:p>
            <a:pPr algn="ctr"/>
            <a:r>
              <a:rPr lang="en-US" sz="2000" b="1" dirty="0">
                <a:solidFill>
                  <a:schemeClr val="bg1"/>
                </a:solidFill>
              </a:rPr>
              <a:t>Brown</a:t>
            </a:r>
          </a:p>
          <a:p>
            <a:pPr algn="ctr"/>
            <a:r>
              <a:rPr lang="en-US" sz="2000" b="1" dirty="0">
                <a:solidFill>
                  <a:schemeClr val="bg1"/>
                </a:solidFill>
              </a:rPr>
              <a:t>22</a:t>
            </a:r>
          </a:p>
        </p:txBody>
      </p:sp>
      <p:sp>
        <p:nvSpPr>
          <p:cNvPr id="15" name="TextBox 14">
            <a:extLst>
              <a:ext uri="{FF2B5EF4-FFF2-40B4-BE49-F238E27FC236}">
                <a16:creationId xmlns:a16="http://schemas.microsoft.com/office/drawing/2014/main" xmlns="" id="{6F8E5521-1E91-44B0-9E24-0C8CA71A96BF}"/>
              </a:ext>
            </a:extLst>
          </p:cNvPr>
          <p:cNvSpPr txBox="1"/>
          <p:nvPr/>
        </p:nvSpPr>
        <p:spPr>
          <a:xfrm>
            <a:off x="6296715" y="301285"/>
            <a:ext cx="1905000" cy="954107"/>
          </a:xfrm>
          <a:prstGeom prst="rect">
            <a:avLst/>
          </a:prstGeom>
          <a:noFill/>
        </p:spPr>
        <p:txBody>
          <a:bodyPr wrap="square" rtlCol="0">
            <a:spAutoFit/>
          </a:bodyPr>
          <a:lstStyle/>
          <a:p>
            <a:pPr algn="ctr"/>
            <a:r>
              <a:rPr lang="en-US" sz="2800" b="1" dirty="0">
                <a:solidFill>
                  <a:schemeClr val="bg1"/>
                </a:solidFill>
              </a:rPr>
              <a:t>Racine</a:t>
            </a:r>
          </a:p>
          <a:p>
            <a:pPr algn="ctr"/>
            <a:r>
              <a:rPr lang="en-US" sz="2800" b="1" dirty="0">
                <a:solidFill>
                  <a:schemeClr val="bg1"/>
                </a:solidFill>
              </a:rPr>
              <a:t>32</a:t>
            </a:r>
          </a:p>
        </p:txBody>
      </p:sp>
      <p:pic>
        <p:nvPicPr>
          <p:cNvPr id="17" name="Picture 16" descr="A picture containing nature&#10;&#10;Description automatically generated">
            <a:extLst>
              <a:ext uri="{FF2B5EF4-FFF2-40B4-BE49-F238E27FC236}">
                <a16:creationId xmlns:a16="http://schemas.microsoft.com/office/drawing/2014/main" xmlns="" id="{C5192AE2-D48A-4DFC-810F-542057A250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128" y="-152400"/>
            <a:ext cx="5951565" cy="5290279"/>
          </a:xfrm>
          <a:prstGeom prst="rect">
            <a:avLst/>
          </a:prstGeom>
        </p:spPr>
      </p:pic>
      <p:sp>
        <p:nvSpPr>
          <p:cNvPr id="18" name="TextBox 17">
            <a:extLst>
              <a:ext uri="{FF2B5EF4-FFF2-40B4-BE49-F238E27FC236}">
                <a16:creationId xmlns:a16="http://schemas.microsoft.com/office/drawing/2014/main" xmlns="" id="{8CECB069-D89C-4A0F-8C6C-4697F558C876}"/>
              </a:ext>
            </a:extLst>
          </p:cNvPr>
          <p:cNvSpPr txBox="1"/>
          <p:nvPr/>
        </p:nvSpPr>
        <p:spPr>
          <a:xfrm>
            <a:off x="892092" y="2089373"/>
            <a:ext cx="2908168" cy="1446550"/>
          </a:xfrm>
          <a:prstGeom prst="rect">
            <a:avLst/>
          </a:prstGeom>
          <a:noFill/>
        </p:spPr>
        <p:txBody>
          <a:bodyPr wrap="none" rtlCol="0">
            <a:spAutoFit/>
          </a:bodyPr>
          <a:lstStyle/>
          <a:p>
            <a:pPr algn="ctr"/>
            <a:r>
              <a:rPr lang="en-US" sz="4400" b="1" dirty="0">
                <a:solidFill>
                  <a:schemeClr val="bg1"/>
                </a:solidFill>
              </a:rPr>
              <a:t>Wisconsin</a:t>
            </a:r>
          </a:p>
          <a:p>
            <a:pPr algn="ctr"/>
            <a:r>
              <a:rPr lang="en-US" sz="4400" b="1" dirty="0">
                <a:solidFill>
                  <a:schemeClr val="bg1"/>
                </a:solidFill>
              </a:rPr>
              <a:t>183.3</a:t>
            </a:r>
          </a:p>
        </p:txBody>
      </p:sp>
      <p:sp>
        <p:nvSpPr>
          <p:cNvPr id="22" name="AutoShape 6">
            <a:extLst>
              <a:ext uri="{FF2B5EF4-FFF2-40B4-BE49-F238E27FC236}">
                <a16:creationId xmlns:a16="http://schemas.microsoft.com/office/drawing/2014/main" xmlns="" id="{9B8B3CF6-7309-48FB-8E3A-DC0A768036D2}"/>
              </a:ext>
            </a:extLst>
          </p:cNvPr>
          <p:cNvSpPr>
            <a:spLocks noChangeAspect="1" noChangeArrowheads="1"/>
          </p:cNvSpPr>
          <p:nvPr/>
        </p:nvSpPr>
        <p:spPr bwMode="auto">
          <a:xfrm>
            <a:off x="4571619" y="315667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TextBox 22">
            <a:extLst>
              <a:ext uri="{FF2B5EF4-FFF2-40B4-BE49-F238E27FC236}">
                <a16:creationId xmlns:a16="http://schemas.microsoft.com/office/drawing/2014/main" xmlns="" id="{56580104-94C7-44D5-BB76-A12F5687D007}"/>
              </a:ext>
            </a:extLst>
          </p:cNvPr>
          <p:cNvSpPr txBox="1"/>
          <p:nvPr/>
        </p:nvSpPr>
        <p:spPr>
          <a:xfrm>
            <a:off x="6278462" y="3510949"/>
            <a:ext cx="508473" cy="1631216"/>
          </a:xfrm>
          <a:prstGeom prst="rect">
            <a:avLst/>
          </a:prstGeom>
          <a:noFill/>
        </p:spPr>
        <p:txBody>
          <a:bodyPr wrap="none" rtlCol="0">
            <a:spAutoFit/>
          </a:bodyPr>
          <a:lstStyle/>
          <a:p>
            <a:pPr algn="ctr"/>
            <a:r>
              <a:rPr lang="en-US" sz="2000" b="1" dirty="0">
                <a:solidFill>
                  <a:schemeClr val="bg1"/>
                </a:solidFill>
              </a:rPr>
              <a:t>M</a:t>
            </a:r>
          </a:p>
          <a:p>
            <a:pPr algn="ctr"/>
            <a:r>
              <a:rPr lang="en-US" sz="2000" b="1" dirty="0">
                <a:solidFill>
                  <a:schemeClr val="bg1"/>
                </a:solidFill>
              </a:rPr>
              <a:t>K</a:t>
            </a:r>
          </a:p>
          <a:p>
            <a:pPr algn="ctr"/>
            <a:r>
              <a:rPr lang="en-US" sz="2000" b="1" dirty="0">
                <a:solidFill>
                  <a:schemeClr val="bg1"/>
                </a:solidFill>
              </a:rPr>
              <a:t>E</a:t>
            </a:r>
          </a:p>
          <a:p>
            <a:pPr algn="ctr"/>
            <a:endParaRPr lang="en-US" sz="2000" b="1" dirty="0">
              <a:solidFill>
                <a:schemeClr val="bg1"/>
              </a:solidFill>
            </a:endParaRPr>
          </a:p>
          <a:p>
            <a:pPr algn="ctr"/>
            <a:r>
              <a:rPr lang="en-US" sz="2000" b="1" dirty="0">
                <a:solidFill>
                  <a:schemeClr val="bg1"/>
                </a:solidFill>
              </a:rPr>
              <a:t>54</a:t>
            </a:r>
          </a:p>
        </p:txBody>
      </p:sp>
      <p:sp>
        <p:nvSpPr>
          <p:cNvPr id="12" name="TextBox 11">
            <a:extLst>
              <a:ext uri="{FF2B5EF4-FFF2-40B4-BE49-F238E27FC236}">
                <a16:creationId xmlns:a16="http://schemas.microsoft.com/office/drawing/2014/main" xmlns="" id="{A16CDFD7-2A3D-48AA-887B-B7CA8D01FB3C}"/>
              </a:ext>
            </a:extLst>
          </p:cNvPr>
          <p:cNvSpPr txBox="1"/>
          <p:nvPr/>
        </p:nvSpPr>
        <p:spPr>
          <a:xfrm>
            <a:off x="4486099" y="1648151"/>
            <a:ext cx="1447800" cy="3154710"/>
          </a:xfrm>
          <a:prstGeom prst="rect">
            <a:avLst/>
          </a:prstGeom>
          <a:noFill/>
        </p:spPr>
        <p:txBody>
          <a:bodyPr wrap="square" rtlCol="0">
            <a:spAutoFit/>
          </a:bodyPr>
          <a:lstStyle/>
          <a:p>
            <a:r>
              <a:rPr lang="en-US" sz="19900" dirty="0"/>
              <a:t>&gt;</a:t>
            </a:r>
          </a:p>
        </p:txBody>
      </p:sp>
      <p:sp>
        <p:nvSpPr>
          <p:cNvPr id="24" name="Title 2">
            <a:extLst>
              <a:ext uri="{FF2B5EF4-FFF2-40B4-BE49-F238E27FC236}">
                <a16:creationId xmlns:a16="http://schemas.microsoft.com/office/drawing/2014/main" xmlns="" id="{9C1FC917-25BF-48A9-8E8A-16B09DC33FBD}"/>
              </a:ext>
            </a:extLst>
          </p:cNvPr>
          <p:cNvSpPr>
            <a:spLocks noGrp="1"/>
          </p:cNvSpPr>
          <p:nvPr>
            <p:ph type="title"/>
          </p:nvPr>
        </p:nvSpPr>
        <p:spPr>
          <a:xfrm>
            <a:off x="508642" y="5204815"/>
            <a:ext cx="8229600" cy="1143000"/>
          </a:xfrm>
        </p:spPr>
        <p:txBody>
          <a:bodyPr>
            <a:noAutofit/>
          </a:bodyPr>
          <a:lstStyle/>
          <a:p>
            <a:pPr algn="ctr"/>
            <a:r>
              <a:rPr lang="en-US" sz="4000" dirty="0">
                <a:solidFill>
                  <a:schemeClr val="accent1"/>
                </a:solidFill>
              </a:rPr>
              <a:t>State Need</a:t>
            </a:r>
            <a:r>
              <a:rPr lang="en-US" sz="4000" dirty="0"/>
              <a:t> &gt; Regional Capacity</a:t>
            </a:r>
          </a:p>
        </p:txBody>
      </p:sp>
      <p:sp>
        <p:nvSpPr>
          <p:cNvPr id="2" name="TextBox 1">
            <a:extLst>
              <a:ext uri="{FF2B5EF4-FFF2-40B4-BE49-F238E27FC236}">
                <a16:creationId xmlns:a16="http://schemas.microsoft.com/office/drawing/2014/main" xmlns="" id="{FA6684FB-EB0F-4BB1-AFB8-052A54CAC0E6}"/>
              </a:ext>
            </a:extLst>
          </p:cNvPr>
          <p:cNvSpPr txBox="1"/>
          <p:nvPr/>
        </p:nvSpPr>
        <p:spPr>
          <a:xfrm>
            <a:off x="7226676" y="4676381"/>
            <a:ext cx="1811441" cy="461665"/>
          </a:xfrm>
          <a:prstGeom prst="rect">
            <a:avLst/>
          </a:prstGeom>
          <a:solidFill>
            <a:schemeClr val="accent1">
              <a:lumMod val="60000"/>
              <a:lumOff val="40000"/>
            </a:schemeClr>
          </a:solidFill>
          <a:ln w="38100">
            <a:solidFill>
              <a:schemeClr val="tx1"/>
            </a:solidFill>
          </a:ln>
        </p:spPr>
        <p:txBody>
          <a:bodyPr wrap="square" rtlCol="0">
            <a:spAutoFit/>
          </a:bodyPr>
          <a:lstStyle/>
          <a:p>
            <a:r>
              <a:rPr lang="en-US" sz="2400" b="1" dirty="0"/>
              <a:t>Total: 137 </a:t>
            </a:r>
          </a:p>
        </p:txBody>
      </p:sp>
    </p:spTree>
    <p:extLst>
      <p:ext uri="{BB962C8B-B14F-4D97-AF65-F5344CB8AC3E}">
        <p14:creationId xmlns:p14="http://schemas.microsoft.com/office/powerpoint/2010/main" val="4290807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xmlns="" id="{B23C4E02-CB61-4487-B4D7-6D4B7F5FAFA0}"/>
              </a:ext>
            </a:extLst>
          </p:cNvPr>
          <p:cNvGrpSpPr/>
          <p:nvPr/>
        </p:nvGrpSpPr>
        <p:grpSpPr>
          <a:xfrm>
            <a:off x="2791309" y="3096614"/>
            <a:ext cx="5772508" cy="983674"/>
            <a:chOff x="4231356" y="3740730"/>
            <a:chExt cx="5772508" cy="983674"/>
          </a:xfrm>
          <a:solidFill>
            <a:srgbClr val="081F48"/>
          </a:solidFill>
        </p:grpSpPr>
        <p:sp>
          <p:nvSpPr>
            <p:cNvPr id="44" name="Rounded Rectangle 64">
              <a:extLst>
                <a:ext uri="{FF2B5EF4-FFF2-40B4-BE49-F238E27FC236}">
                  <a16:creationId xmlns:a16="http://schemas.microsoft.com/office/drawing/2014/main" xmlns="" id="{5B933472-7EEA-4612-9391-21C3B1773FD5}"/>
                </a:ext>
              </a:extLst>
            </p:cNvPr>
            <p:cNvSpPr/>
            <p:nvPr/>
          </p:nvSpPr>
          <p:spPr>
            <a:xfrm>
              <a:off x="4302279" y="3740730"/>
              <a:ext cx="5701585" cy="983674"/>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DF65A542-31CE-4417-89CB-F7A2C70BACA8}"/>
                </a:ext>
              </a:extLst>
            </p:cNvPr>
            <p:cNvSpPr/>
            <p:nvPr/>
          </p:nvSpPr>
          <p:spPr>
            <a:xfrm rot="2700000">
              <a:off x="4231356" y="4087092"/>
              <a:ext cx="290945" cy="290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xmlns="" id="{BB238A67-BEE0-4342-998E-5F89D46F3681}"/>
              </a:ext>
            </a:extLst>
          </p:cNvPr>
          <p:cNvGrpSpPr/>
          <p:nvPr/>
        </p:nvGrpSpPr>
        <p:grpSpPr>
          <a:xfrm>
            <a:off x="712628" y="3111553"/>
            <a:ext cx="1116170" cy="983674"/>
            <a:chOff x="2188136" y="3740730"/>
            <a:chExt cx="1116170" cy="983674"/>
          </a:xfrm>
          <a:solidFill>
            <a:srgbClr val="081F48"/>
          </a:solidFill>
        </p:grpSpPr>
        <p:sp>
          <p:nvSpPr>
            <p:cNvPr id="34" name="Rounded Rectangle 62">
              <a:extLst>
                <a:ext uri="{FF2B5EF4-FFF2-40B4-BE49-F238E27FC236}">
                  <a16:creationId xmlns:a16="http://schemas.microsoft.com/office/drawing/2014/main" xmlns="" id="{57F4EC57-9F9C-4225-A1A1-C20D59716F0A}"/>
                </a:ext>
              </a:extLst>
            </p:cNvPr>
            <p:cNvSpPr/>
            <p:nvPr/>
          </p:nvSpPr>
          <p:spPr>
            <a:xfrm>
              <a:off x="2188136" y="3740730"/>
              <a:ext cx="1039972" cy="983674"/>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200" dirty="0"/>
            </a:p>
          </p:txBody>
        </p:sp>
        <p:sp>
          <p:nvSpPr>
            <p:cNvPr id="36" name="Rectangle 35">
              <a:extLst>
                <a:ext uri="{FF2B5EF4-FFF2-40B4-BE49-F238E27FC236}">
                  <a16:creationId xmlns:a16="http://schemas.microsoft.com/office/drawing/2014/main" xmlns="" id="{85D32DC5-E77D-4005-ADC0-4CDD9FEB3948}"/>
                </a:ext>
              </a:extLst>
            </p:cNvPr>
            <p:cNvSpPr/>
            <p:nvPr/>
          </p:nvSpPr>
          <p:spPr>
            <a:xfrm rot="2700000">
              <a:off x="3013361" y="4087093"/>
              <a:ext cx="290945" cy="290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xmlns="" id="{C40F9FAC-1D20-4E7A-B44A-BFAE8EDC4389}"/>
              </a:ext>
            </a:extLst>
          </p:cNvPr>
          <p:cNvSpPr>
            <a:spLocks noGrp="1"/>
          </p:cNvSpPr>
          <p:nvPr>
            <p:ph type="title"/>
          </p:nvPr>
        </p:nvSpPr>
        <p:spPr>
          <a:xfrm>
            <a:off x="457200" y="526637"/>
            <a:ext cx="8229600" cy="1143000"/>
          </a:xfrm>
        </p:spPr>
        <p:txBody>
          <a:bodyPr>
            <a:noAutofit/>
          </a:bodyPr>
          <a:lstStyle/>
          <a:p>
            <a:pPr algn="ctr"/>
            <a:r>
              <a:rPr lang="en-US" sz="5400" dirty="0"/>
              <a:t>Measurable Outcomes</a:t>
            </a:r>
          </a:p>
        </p:txBody>
      </p:sp>
      <p:sp>
        <p:nvSpPr>
          <p:cNvPr id="4" name="Slide Number Placeholder 3">
            <a:extLst>
              <a:ext uri="{FF2B5EF4-FFF2-40B4-BE49-F238E27FC236}">
                <a16:creationId xmlns:a16="http://schemas.microsoft.com/office/drawing/2014/main" xmlns="" id="{9FFC9B53-C6FF-4680-888A-2545FC22F04F}"/>
              </a:ext>
            </a:extLst>
          </p:cNvPr>
          <p:cNvSpPr>
            <a:spLocks noGrp="1"/>
          </p:cNvSpPr>
          <p:nvPr>
            <p:ph type="sldNum" sz="quarter" idx="12"/>
          </p:nvPr>
        </p:nvSpPr>
        <p:spPr>
          <a:xfrm>
            <a:off x="8647113" y="6446214"/>
            <a:ext cx="366712" cy="365125"/>
          </a:xfrm>
        </p:spPr>
        <p:txBody>
          <a:bodyPr/>
          <a:lstStyle/>
          <a:p>
            <a:pPr>
              <a:defRPr/>
            </a:pPr>
            <a:fld id="{B2606C04-19D0-4133-9614-E28909CA9C44}" type="slidenum">
              <a:rPr lang="en-US" smtClean="0"/>
              <a:pPr>
                <a:defRPr/>
              </a:pPr>
              <a:t>13</a:t>
            </a:fld>
            <a:endParaRPr lang="en-US"/>
          </a:p>
        </p:txBody>
      </p:sp>
      <p:sp>
        <p:nvSpPr>
          <p:cNvPr id="5" name="Rectangle 4">
            <a:extLst>
              <a:ext uri="{FF2B5EF4-FFF2-40B4-BE49-F238E27FC236}">
                <a16:creationId xmlns:a16="http://schemas.microsoft.com/office/drawing/2014/main" xmlns="" id="{CD9493FC-1D3A-4DB3-A833-0E1511A6C5E0}"/>
              </a:ext>
            </a:extLst>
          </p:cNvPr>
          <p:cNvSpPr/>
          <p:nvPr/>
        </p:nvSpPr>
        <p:spPr>
          <a:xfrm>
            <a:off x="1752600" y="2057400"/>
            <a:ext cx="1074171" cy="983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5"/>
                </a:solidFill>
                <a:effectLst>
                  <a:outerShdw blurRad="38100" dist="38100" dir="2700000" algn="tl">
                    <a:srgbClr val="000000">
                      <a:alpha val="43137"/>
                    </a:srgbClr>
                  </a:outerShdw>
                </a:effectLst>
                <a:latin typeface="+mj-lt"/>
              </a:rPr>
              <a:t>01</a:t>
            </a:r>
          </a:p>
        </p:txBody>
      </p:sp>
      <p:grpSp>
        <p:nvGrpSpPr>
          <p:cNvPr id="6" name="Group 5">
            <a:extLst>
              <a:ext uri="{FF2B5EF4-FFF2-40B4-BE49-F238E27FC236}">
                <a16:creationId xmlns:a16="http://schemas.microsoft.com/office/drawing/2014/main" xmlns="" id="{28A2BAFE-F56A-4F87-8355-8EC86AF1F8F0}"/>
              </a:ext>
            </a:extLst>
          </p:cNvPr>
          <p:cNvGrpSpPr/>
          <p:nvPr/>
        </p:nvGrpSpPr>
        <p:grpSpPr>
          <a:xfrm>
            <a:off x="712628" y="2057401"/>
            <a:ext cx="1116170" cy="983674"/>
            <a:chOff x="2188136" y="1662548"/>
            <a:chExt cx="1116170" cy="983674"/>
          </a:xfrm>
          <a:solidFill>
            <a:srgbClr val="C6AB74"/>
          </a:solidFill>
        </p:grpSpPr>
        <p:sp>
          <p:nvSpPr>
            <p:cNvPr id="7" name="Rounded Rectangle 49">
              <a:extLst>
                <a:ext uri="{FF2B5EF4-FFF2-40B4-BE49-F238E27FC236}">
                  <a16:creationId xmlns:a16="http://schemas.microsoft.com/office/drawing/2014/main" xmlns="" id="{F0DF6B72-5A55-4158-9F7C-63FA4F795830}"/>
                </a:ext>
              </a:extLst>
            </p:cNvPr>
            <p:cNvSpPr/>
            <p:nvPr/>
          </p:nvSpPr>
          <p:spPr>
            <a:xfrm>
              <a:off x="2188136" y="1662548"/>
              <a:ext cx="1039972" cy="983674"/>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solidFill>
                  <a:srgbClr val="FFFFFF"/>
                </a:solidFill>
                <a:latin typeface="FontAwesome" pitchFamily="2" charset="0"/>
              </a:endParaRPr>
            </a:p>
          </p:txBody>
        </p:sp>
        <p:sp>
          <p:nvSpPr>
            <p:cNvPr id="8" name="Rectangle 7">
              <a:extLst>
                <a:ext uri="{FF2B5EF4-FFF2-40B4-BE49-F238E27FC236}">
                  <a16:creationId xmlns:a16="http://schemas.microsoft.com/office/drawing/2014/main" xmlns="" id="{9E799D5E-0FA8-4EFE-B371-AD969C2490C6}"/>
                </a:ext>
              </a:extLst>
            </p:cNvPr>
            <p:cNvSpPr/>
            <p:nvPr/>
          </p:nvSpPr>
          <p:spPr>
            <a:xfrm rot="2700000">
              <a:off x="3013361" y="2008911"/>
              <a:ext cx="290945" cy="290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xmlns="" id="{4D5D598D-2660-4975-953B-B1C78296EB98}"/>
              </a:ext>
            </a:extLst>
          </p:cNvPr>
          <p:cNvGrpSpPr/>
          <p:nvPr/>
        </p:nvGrpSpPr>
        <p:grpSpPr>
          <a:xfrm>
            <a:off x="2755848" y="2057401"/>
            <a:ext cx="5772508" cy="983674"/>
            <a:chOff x="4231356" y="1662548"/>
            <a:chExt cx="5772508" cy="983674"/>
          </a:xfrm>
          <a:solidFill>
            <a:srgbClr val="C6AB74"/>
          </a:solidFill>
        </p:grpSpPr>
        <p:sp>
          <p:nvSpPr>
            <p:cNvPr id="10" name="Rounded Rectangle 51">
              <a:extLst>
                <a:ext uri="{FF2B5EF4-FFF2-40B4-BE49-F238E27FC236}">
                  <a16:creationId xmlns:a16="http://schemas.microsoft.com/office/drawing/2014/main" xmlns="" id="{49E370E9-BE40-4230-A1B8-89AB5A5CBCE4}"/>
                </a:ext>
              </a:extLst>
            </p:cNvPr>
            <p:cNvSpPr/>
            <p:nvPr/>
          </p:nvSpPr>
          <p:spPr>
            <a:xfrm>
              <a:off x="4302279" y="1662548"/>
              <a:ext cx="5701585" cy="983674"/>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BC3E1046-723A-465C-97AE-F8B7DB3BF0A2}"/>
                </a:ext>
              </a:extLst>
            </p:cNvPr>
            <p:cNvSpPr/>
            <p:nvPr/>
          </p:nvSpPr>
          <p:spPr>
            <a:xfrm rot="2700000">
              <a:off x="4231356" y="2008910"/>
              <a:ext cx="290945" cy="290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xmlns="" id="{F391DB44-A2A5-45C3-BC3E-D0B34E831705}"/>
              </a:ext>
            </a:extLst>
          </p:cNvPr>
          <p:cNvSpPr/>
          <p:nvPr/>
        </p:nvSpPr>
        <p:spPr>
          <a:xfrm flipH="1">
            <a:off x="1903493" y="3151905"/>
            <a:ext cx="770686" cy="983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5"/>
                </a:solidFill>
                <a:effectLst>
                  <a:outerShdw blurRad="38100" dist="38100" dir="2700000" algn="tl">
                    <a:srgbClr val="000000">
                      <a:alpha val="43137"/>
                    </a:srgbClr>
                  </a:outerShdw>
                </a:effectLst>
                <a:latin typeface="+mj-lt"/>
              </a:rPr>
              <a:t>02</a:t>
            </a:r>
          </a:p>
        </p:txBody>
      </p:sp>
      <p:sp>
        <p:nvSpPr>
          <p:cNvPr id="20" name="Rectangle 19">
            <a:extLst>
              <a:ext uri="{FF2B5EF4-FFF2-40B4-BE49-F238E27FC236}">
                <a16:creationId xmlns:a16="http://schemas.microsoft.com/office/drawing/2014/main" xmlns="" id="{CBB36DDE-0F77-45CE-9BB2-6FFB7D4A908E}"/>
              </a:ext>
            </a:extLst>
          </p:cNvPr>
          <p:cNvSpPr/>
          <p:nvPr/>
        </p:nvSpPr>
        <p:spPr>
          <a:xfrm>
            <a:off x="1752600" y="4135582"/>
            <a:ext cx="1074171" cy="983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5"/>
                </a:solidFill>
                <a:effectLst>
                  <a:outerShdw blurRad="38100" dist="38100" dir="2700000" algn="tl">
                    <a:srgbClr val="000000">
                      <a:alpha val="43137"/>
                    </a:srgbClr>
                  </a:outerShdw>
                </a:effectLst>
                <a:latin typeface="+mj-lt"/>
              </a:rPr>
              <a:t>03</a:t>
            </a:r>
          </a:p>
        </p:txBody>
      </p:sp>
      <p:grpSp>
        <p:nvGrpSpPr>
          <p:cNvPr id="21" name="Group 20">
            <a:extLst>
              <a:ext uri="{FF2B5EF4-FFF2-40B4-BE49-F238E27FC236}">
                <a16:creationId xmlns:a16="http://schemas.microsoft.com/office/drawing/2014/main" xmlns="" id="{D4A99978-9B9E-47F8-B23C-B80D60A7C17C}"/>
              </a:ext>
            </a:extLst>
          </p:cNvPr>
          <p:cNvGrpSpPr/>
          <p:nvPr/>
        </p:nvGrpSpPr>
        <p:grpSpPr>
          <a:xfrm>
            <a:off x="712628" y="4135583"/>
            <a:ext cx="1116170" cy="983674"/>
            <a:chOff x="2188136" y="3740730"/>
            <a:chExt cx="1116170" cy="983674"/>
          </a:xfrm>
          <a:solidFill>
            <a:srgbClr val="C6AB74"/>
          </a:solidFill>
        </p:grpSpPr>
        <p:sp>
          <p:nvSpPr>
            <p:cNvPr id="22" name="Rounded Rectangle 62">
              <a:extLst>
                <a:ext uri="{FF2B5EF4-FFF2-40B4-BE49-F238E27FC236}">
                  <a16:creationId xmlns:a16="http://schemas.microsoft.com/office/drawing/2014/main" xmlns="" id="{E2CB4E63-7D2F-409A-A6B2-9AA7FE51E348}"/>
                </a:ext>
              </a:extLst>
            </p:cNvPr>
            <p:cNvSpPr/>
            <p:nvPr/>
          </p:nvSpPr>
          <p:spPr>
            <a:xfrm>
              <a:off x="2188136" y="3740730"/>
              <a:ext cx="1039972" cy="983674"/>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200" dirty="0"/>
            </a:p>
          </p:txBody>
        </p:sp>
        <p:sp>
          <p:nvSpPr>
            <p:cNvPr id="23" name="Rectangle 22">
              <a:extLst>
                <a:ext uri="{FF2B5EF4-FFF2-40B4-BE49-F238E27FC236}">
                  <a16:creationId xmlns:a16="http://schemas.microsoft.com/office/drawing/2014/main" xmlns="" id="{EC93246B-2049-47AC-8EE8-3B5F3D33E549}"/>
                </a:ext>
              </a:extLst>
            </p:cNvPr>
            <p:cNvSpPr/>
            <p:nvPr/>
          </p:nvSpPr>
          <p:spPr>
            <a:xfrm rot="2700000">
              <a:off x="3013361" y="4087093"/>
              <a:ext cx="290945" cy="290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xmlns="" id="{C9DFECC2-5E4C-45A9-BCAD-185A9900D0DA}"/>
              </a:ext>
            </a:extLst>
          </p:cNvPr>
          <p:cNvGrpSpPr/>
          <p:nvPr/>
        </p:nvGrpSpPr>
        <p:grpSpPr>
          <a:xfrm>
            <a:off x="2755848" y="4135583"/>
            <a:ext cx="5772508" cy="983674"/>
            <a:chOff x="4231356" y="3740730"/>
            <a:chExt cx="5772508" cy="983674"/>
          </a:xfrm>
          <a:solidFill>
            <a:srgbClr val="C6AB74"/>
          </a:solidFill>
        </p:grpSpPr>
        <p:sp>
          <p:nvSpPr>
            <p:cNvPr id="25" name="Rounded Rectangle 64">
              <a:extLst>
                <a:ext uri="{FF2B5EF4-FFF2-40B4-BE49-F238E27FC236}">
                  <a16:creationId xmlns:a16="http://schemas.microsoft.com/office/drawing/2014/main" xmlns="" id="{04C331B6-3901-4A53-8F10-DA71F4B7C690}"/>
                </a:ext>
              </a:extLst>
            </p:cNvPr>
            <p:cNvSpPr/>
            <p:nvPr/>
          </p:nvSpPr>
          <p:spPr>
            <a:xfrm>
              <a:off x="4302279" y="3740730"/>
              <a:ext cx="5701585" cy="983674"/>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3A1CFD8E-E44A-4F56-9B5B-C49FF1FBAA3C}"/>
                </a:ext>
              </a:extLst>
            </p:cNvPr>
            <p:cNvSpPr/>
            <p:nvPr/>
          </p:nvSpPr>
          <p:spPr>
            <a:xfrm rot="2700000">
              <a:off x="4231356" y="4087092"/>
              <a:ext cx="290945" cy="290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Placeholder 32">
            <a:extLst>
              <a:ext uri="{FF2B5EF4-FFF2-40B4-BE49-F238E27FC236}">
                <a16:creationId xmlns:a16="http://schemas.microsoft.com/office/drawing/2014/main" xmlns="" id="{8CCD3DEE-75E8-4C91-B5FE-F6EC0F25AD5F}"/>
              </a:ext>
            </a:extLst>
          </p:cNvPr>
          <p:cNvSpPr txBox="1">
            <a:spLocks/>
          </p:cNvSpPr>
          <p:nvPr/>
        </p:nvSpPr>
        <p:spPr>
          <a:xfrm>
            <a:off x="3158246" y="3272967"/>
            <a:ext cx="5217879" cy="74154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a:solidFill>
                  <a:schemeClr val="bg1"/>
                </a:solidFill>
                <a:latin typeface="+mn-lt"/>
              </a:rPr>
              <a:t>Increase educational attainment of high school credentials</a:t>
            </a:r>
          </a:p>
        </p:txBody>
      </p:sp>
      <p:sp>
        <p:nvSpPr>
          <p:cNvPr id="29" name="Text Placeholder 32">
            <a:extLst>
              <a:ext uri="{FF2B5EF4-FFF2-40B4-BE49-F238E27FC236}">
                <a16:creationId xmlns:a16="http://schemas.microsoft.com/office/drawing/2014/main" xmlns="" id="{706F38D6-F8A2-435E-A250-030D1E8ECC06}"/>
              </a:ext>
            </a:extLst>
          </p:cNvPr>
          <p:cNvSpPr txBox="1">
            <a:spLocks/>
          </p:cNvSpPr>
          <p:nvPr/>
        </p:nvSpPr>
        <p:spPr>
          <a:xfrm>
            <a:off x="3130581" y="4295519"/>
            <a:ext cx="5217879" cy="74154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a:solidFill>
                  <a:schemeClr val="bg1"/>
                </a:solidFill>
                <a:latin typeface="+mn-lt"/>
              </a:rPr>
              <a:t>Increase vocational credits for youth 16 years and older</a:t>
            </a:r>
          </a:p>
        </p:txBody>
      </p:sp>
      <p:sp>
        <p:nvSpPr>
          <p:cNvPr id="30" name="Text Placeholder 32">
            <a:extLst>
              <a:ext uri="{FF2B5EF4-FFF2-40B4-BE49-F238E27FC236}">
                <a16:creationId xmlns:a16="http://schemas.microsoft.com/office/drawing/2014/main" xmlns="" id="{9F3BC6A1-D14C-4534-99A6-0939CF83C9F9}"/>
              </a:ext>
            </a:extLst>
          </p:cNvPr>
          <p:cNvSpPr txBox="1">
            <a:spLocks/>
          </p:cNvSpPr>
          <p:nvPr/>
        </p:nvSpPr>
        <p:spPr>
          <a:xfrm>
            <a:off x="3158246" y="2384190"/>
            <a:ext cx="5217879" cy="74154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a:solidFill>
                  <a:schemeClr val="bg1"/>
                </a:solidFill>
                <a:latin typeface="+mn-lt"/>
              </a:rPr>
              <a:t>Reduce recidivism rate</a:t>
            </a:r>
          </a:p>
        </p:txBody>
      </p:sp>
      <p:pic>
        <p:nvPicPr>
          <p:cNvPr id="32" name="Graphic 31" descr="Pencil">
            <a:extLst>
              <a:ext uri="{FF2B5EF4-FFF2-40B4-BE49-F238E27FC236}">
                <a16:creationId xmlns:a16="http://schemas.microsoft.com/office/drawing/2014/main" xmlns="" id="{34BEDCCA-3540-4F6F-8AE2-E7F236226E3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98853" y="3161166"/>
            <a:ext cx="833323" cy="833323"/>
          </a:xfrm>
          <a:prstGeom prst="rect">
            <a:avLst/>
          </a:prstGeom>
        </p:spPr>
      </p:pic>
      <p:pic>
        <p:nvPicPr>
          <p:cNvPr id="33" name="Graphic 32" descr="Signpost">
            <a:extLst>
              <a:ext uri="{FF2B5EF4-FFF2-40B4-BE49-F238E27FC236}">
                <a16:creationId xmlns:a16="http://schemas.microsoft.com/office/drawing/2014/main" xmlns="" id="{FCD0C09F-43FE-457F-A034-35AD9D2ECDA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84267" y="2076093"/>
            <a:ext cx="914401" cy="914401"/>
          </a:xfrm>
          <a:prstGeom prst="rect">
            <a:avLst/>
          </a:prstGeom>
        </p:spPr>
      </p:pic>
      <p:pic>
        <p:nvPicPr>
          <p:cNvPr id="35" name="Graphic 34" descr="Diploma roll">
            <a:extLst>
              <a:ext uri="{FF2B5EF4-FFF2-40B4-BE49-F238E27FC236}">
                <a16:creationId xmlns:a16="http://schemas.microsoft.com/office/drawing/2014/main" xmlns="" id="{0A231F66-A78D-423F-980A-55A2EE3F575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54629" y="4188308"/>
            <a:ext cx="914400" cy="914400"/>
          </a:xfrm>
          <a:prstGeom prst="rect">
            <a:avLst/>
          </a:prstGeom>
        </p:spPr>
      </p:pic>
    </p:spTree>
    <p:extLst>
      <p:ext uri="{BB962C8B-B14F-4D97-AF65-F5344CB8AC3E}">
        <p14:creationId xmlns:p14="http://schemas.microsoft.com/office/powerpoint/2010/main" val="4053732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2DEB147-44C8-4C74-83AA-72B95DCCDDD7}"/>
              </a:ext>
            </a:extLst>
          </p:cNvPr>
          <p:cNvSpPr>
            <a:spLocks noGrp="1"/>
          </p:cNvSpPr>
          <p:nvPr>
            <p:ph type="sldNum" sz="quarter" idx="12"/>
          </p:nvPr>
        </p:nvSpPr>
        <p:spPr/>
        <p:txBody>
          <a:bodyPr/>
          <a:lstStyle/>
          <a:p>
            <a:pPr>
              <a:defRPr/>
            </a:pPr>
            <a:fld id="{B2606C04-19D0-4133-9614-E28909CA9C44}" type="slidenum">
              <a:rPr lang="en-US" smtClean="0"/>
              <a:pPr>
                <a:defRPr/>
              </a:pPr>
              <a:t>14</a:t>
            </a:fld>
            <a:endParaRPr lang="en-US"/>
          </a:p>
        </p:txBody>
      </p:sp>
      <p:sp>
        <p:nvSpPr>
          <p:cNvPr id="7" name="TextBox 6">
            <a:extLst>
              <a:ext uri="{FF2B5EF4-FFF2-40B4-BE49-F238E27FC236}">
                <a16:creationId xmlns:a16="http://schemas.microsoft.com/office/drawing/2014/main" xmlns="" id="{248FB67C-CF76-4E13-8859-D766010BF05A}"/>
              </a:ext>
            </a:extLst>
          </p:cNvPr>
          <p:cNvSpPr txBox="1"/>
          <p:nvPr/>
        </p:nvSpPr>
        <p:spPr>
          <a:xfrm>
            <a:off x="157517" y="1295400"/>
            <a:ext cx="979755" cy="2646878"/>
          </a:xfrm>
          <a:prstGeom prst="rect">
            <a:avLst/>
          </a:prstGeom>
          <a:noFill/>
        </p:spPr>
        <p:txBody>
          <a:bodyPr wrap="none" rtlCol="0">
            <a:spAutoFit/>
          </a:bodyPr>
          <a:lstStyle/>
          <a:p>
            <a:r>
              <a:rPr lang="en-US" sz="16600" dirty="0"/>
              <a:t>“</a:t>
            </a:r>
          </a:p>
        </p:txBody>
      </p:sp>
      <p:sp>
        <p:nvSpPr>
          <p:cNvPr id="8" name="TextBox 7">
            <a:extLst>
              <a:ext uri="{FF2B5EF4-FFF2-40B4-BE49-F238E27FC236}">
                <a16:creationId xmlns:a16="http://schemas.microsoft.com/office/drawing/2014/main" xmlns="" id="{7DAB6C09-2A2B-4DA5-A73A-1D11DD2C5F24}"/>
              </a:ext>
            </a:extLst>
          </p:cNvPr>
          <p:cNvSpPr txBox="1"/>
          <p:nvPr/>
        </p:nvSpPr>
        <p:spPr>
          <a:xfrm>
            <a:off x="1095651" y="1752600"/>
            <a:ext cx="7924800" cy="2677656"/>
          </a:xfrm>
          <a:prstGeom prst="rect">
            <a:avLst/>
          </a:prstGeom>
          <a:noFill/>
        </p:spPr>
        <p:txBody>
          <a:bodyPr wrap="square" rtlCol="0">
            <a:spAutoFit/>
          </a:bodyPr>
          <a:lstStyle/>
          <a:p>
            <a:r>
              <a:rPr lang="en-US" sz="2800" dirty="0"/>
              <a:t>To create a secure and therapeutic environment that applies contemporary</a:t>
            </a:r>
          </a:p>
          <a:p>
            <a:r>
              <a:rPr lang="en-US" sz="2800" dirty="0"/>
              <a:t>principles of juvenile behavioral modification and educational practices to improve outcomes for our young adults in the juvenile justice system</a:t>
            </a:r>
          </a:p>
        </p:txBody>
      </p:sp>
      <p:sp>
        <p:nvSpPr>
          <p:cNvPr id="9" name="TextBox 8">
            <a:extLst>
              <a:ext uri="{FF2B5EF4-FFF2-40B4-BE49-F238E27FC236}">
                <a16:creationId xmlns:a16="http://schemas.microsoft.com/office/drawing/2014/main" xmlns="" id="{6578AD2A-5B91-453E-8B5A-3BED2B3D0A2F}"/>
              </a:ext>
            </a:extLst>
          </p:cNvPr>
          <p:cNvSpPr txBox="1"/>
          <p:nvPr/>
        </p:nvSpPr>
        <p:spPr>
          <a:xfrm rot="10800000">
            <a:off x="5872517" y="2133600"/>
            <a:ext cx="979755" cy="2646878"/>
          </a:xfrm>
          <a:prstGeom prst="rect">
            <a:avLst/>
          </a:prstGeom>
          <a:noFill/>
        </p:spPr>
        <p:txBody>
          <a:bodyPr wrap="none" rtlCol="0">
            <a:spAutoFit/>
          </a:bodyPr>
          <a:lstStyle/>
          <a:p>
            <a:r>
              <a:rPr lang="en-US" sz="16600" dirty="0"/>
              <a:t>“</a:t>
            </a:r>
          </a:p>
        </p:txBody>
      </p:sp>
      <p:sp>
        <p:nvSpPr>
          <p:cNvPr id="2" name="TextBox 1">
            <a:extLst>
              <a:ext uri="{FF2B5EF4-FFF2-40B4-BE49-F238E27FC236}">
                <a16:creationId xmlns:a16="http://schemas.microsoft.com/office/drawing/2014/main" xmlns="" id="{37B4D421-9DC3-42E9-A6FD-C12FF7A16159}"/>
              </a:ext>
            </a:extLst>
          </p:cNvPr>
          <p:cNvSpPr txBox="1"/>
          <p:nvPr/>
        </p:nvSpPr>
        <p:spPr>
          <a:xfrm>
            <a:off x="2270853" y="4780478"/>
            <a:ext cx="6412333" cy="369332"/>
          </a:xfrm>
          <a:prstGeom prst="rect">
            <a:avLst/>
          </a:prstGeom>
          <a:noFill/>
        </p:spPr>
        <p:txBody>
          <a:bodyPr wrap="none" rtlCol="0">
            <a:spAutoFit/>
          </a:bodyPr>
          <a:lstStyle/>
          <a:p>
            <a:r>
              <a:rPr lang="en-US" b="1" dirty="0">
                <a:solidFill>
                  <a:schemeClr val="accent1"/>
                </a:solidFill>
              </a:rPr>
              <a:t>- Hope Otto, Director of Racine County Human Services</a:t>
            </a:r>
          </a:p>
        </p:txBody>
      </p:sp>
    </p:spTree>
    <p:extLst>
      <p:ext uri="{BB962C8B-B14F-4D97-AF65-F5344CB8AC3E}">
        <p14:creationId xmlns:p14="http://schemas.microsoft.com/office/powerpoint/2010/main" val="481894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2DEB147-44C8-4C74-83AA-72B95DCCDDD7}"/>
              </a:ext>
            </a:extLst>
          </p:cNvPr>
          <p:cNvSpPr>
            <a:spLocks noGrp="1"/>
          </p:cNvSpPr>
          <p:nvPr>
            <p:ph type="sldNum" sz="quarter" idx="12"/>
          </p:nvPr>
        </p:nvSpPr>
        <p:spPr/>
        <p:txBody>
          <a:bodyPr/>
          <a:lstStyle/>
          <a:p>
            <a:pPr>
              <a:defRPr/>
            </a:pPr>
            <a:fld id="{B2606C04-19D0-4133-9614-E28909CA9C44}" type="slidenum">
              <a:rPr lang="en-US" smtClean="0"/>
              <a:pPr>
                <a:defRPr/>
              </a:pPr>
              <a:t>2</a:t>
            </a:fld>
            <a:endParaRPr lang="en-US"/>
          </a:p>
        </p:txBody>
      </p:sp>
      <p:sp>
        <p:nvSpPr>
          <p:cNvPr id="7" name="TextBox 6">
            <a:extLst>
              <a:ext uri="{FF2B5EF4-FFF2-40B4-BE49-F238E27FC236}">
                <a16:creationId xmlns:a16="http://schemas.microsoft.com/office/drawing/2014/main" xmlns="" id="{248FB67C-CF76-4E13-8859-D766010BF05A}"/>
              </a:ext>
            </a:extLst>
          </p:cNvPr>
          <p:cNvSpPr txBox="1"/>
          <p:nvPr/>
        </p:nvSpPr>
        <p:spPr>
          <a:xfrm>
            <a:off x="157517" y="1295400"/>
            <a:ext cx="979755" cy="2646878"/>
          </a:xfrm>
          <a:prstGeom prst="rect">
            <a:avLst/>
          </a:prstGeom>
          <a:noFill/>
        </p:spPr>
        <p:txBody>
          <a:bodyPr wrap="none" rtlCol="0">
            <a:spAutoFit/>
          </a:bodyPr>
          <a:lstStyle/>
          <a:p>
            <a:r>
              <a:rPr lang="en-US" sz="16600" dirty="0"/>
              <a:t>“</a:t>
            </a:r>
          </a:p>
        </p:txBody>
      </p:sp>
      <p:sp>
        <p:nvSpPr>
          <p:cNvPr id="8" name="TextBox 7">
            <a:extLst>
              <a:ext uri="{FF2B5EF4-FFF2-40B4-BE49-F238E27FC236}">
                <a16:creationId xmlns:a16="http://schemas.microsoft.com/office/drawing/2014/main" xmlns="" id="{7DAB6C09-2A2B-4DA5-A73A-1D11DD2C5F24}"/>
              </a:ext>
            </a:extLst>
          </p:cNvPr>
          <p:cNvSpPr txBox="1"/>
          <p:nvPr/>
        </p:nvSpPr>
        <p:spPr>
          <a:xfrm>
            <a:off x="1095651" y="1752600"/>
            <a:ext cx="7924800" cy="2677656"/>
          </a:xfrm>
          <a:prstGeom prst="rect">
            <a:avLst/>
          </a:prstGeom>
          <a:noFill/>
        </p:spPr>
        <p:txBody>
          <a:bodyPr wrap="square" rtlCol="0">
            <a:spAutoFit/>
          </a:bodyPr>
          <a:lstStyle/>
          <a:p>
            <a:r>
              <a:rPr lang="en-US" sz="2800" dirty="0"/>
              <a:t>To create a secure and therapeutic environment that applies contemporary</a:t>
            </a:r>
          </a:p>
          <a:p>
            <a:r>
              <a:rPr lang="en-US" sz="2800" dirty="0"/>
              <a:t>principles of juvenile behavioral modification and educational practices to improve outcomes for our young adults in the juvenile justice system</a:t>
            </a:r>
          </a:p>
        </p:txBody>
      </p:sp>
      <p:sp>
        <p:nvSpPr>
          <p:cNvPr id="9" name="TextBox 8">
            <a:extLst>
              <a:ext uri="{FF2B5EF4-FFF2-40B4-BE49-F238E27FC236}">
                <a16:creationId xmlns:a16="http://schemas.microsoft.com/office/drawing/2014/main" xmlns="" id="{6578AD2A-5B91-453E-8B5A-3BED2B3D0A2F}"/>
              </a:ext>
            </a:extLst>
          </p:cNvPr>
          <p:cNvSpPr txBox="1"/>
          <p:nvPr/>
        </p:nvSpPr>
        <p:spPr>
          <a:xfrm rot="10800000">
            <a:off x="5872517" y="2133600"/>
            <a:ext cx="979755" cy="2646878"/>
          </a:xfrm>
          <a:prstGeom prst="rect">
            <a:avLst/>
          </a:prstGeom>
          <a:noFill/>
        </p:spPr>
        <p:txBody>
          <a:bodyPr wrap="none" rtlCol="0">
            <a:spAutoFit/>
          </a:bodyPr>
          <a:lstStyle/>
          <a:p>
            <a:r>
              <a:rPr lang="en-US" sz="16600" dirty="0"/>
              <a:t>“</a:t>
            </a:r>
          </a:p>
        </p:txBody>
      </p:sp>
      <p:sp>
        <p:nvSpPr>
          <p:cNvPr id="2" name="TextBox 1">
            <a:extLst>
              <a:ext uri="{FF2B5EF4-FFF2-40B4-BE49-F238E27FC236}">
                <a16:creationId xmlns:a16="http://schemas.microsoft.com/office/drawing/2014/main" xmlns="" id="{37B4D421-9DC3-42E9-A6FD-C12FF7A16159}"/>
              </a:ext>
            </a:extLst>
          </p:cNvPr>
          <p:cNvSpPr txBox="1"/>
          <p:nvPr/>
        </p:nvSpPr>
        <p:spPr>
          <a:xfrm>
            <a:off x="2270853" y="4780478"/>
            <a:ext cx="6412333" cy="369332"/>
          </a:xfrm>
          <a:prstGeom prst="rect">
            <a:avLst/>
          </a:prstGeom>
          <a:noFill/>
        </p:spPr>
        <p:txBody>
          <a:bodyPr wrap="none" rtlCol="0">
            <a:spAutoFit/>
          </a:bodyPr>
          <a:lstStyle/>
          <a:p>
            <a:r>
              <a:rPr lang="en-US" b="1" dirty="0">
                <a:solidFill>
                  <a:schemeClr val="accent1"/>
                </a:solidFill>
              </a:rPr>
              <a:t>- Hope Otto, Director of Racine County Human Services</a:t>
            </a:r>
          </a:p>
        </p:txBody>
      </p:sp>
    </p:spTree>
    <p:extLst>
      <p:ext uri="{BB962C8B-B14F-4D97-AF65-F5344CB8AC3E}">
        <p14:creationId xmlns:p14="http://schemas.microsoft.com/office/powerpoint/2010/main" val="3225684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C7E9E48-7E35-4A00-B802-340C6F62B985}"/>
              </a:ext>
            </a:extLst>
          </p:cNvPr>
          <p:cNvSpPr>
            <a:spLocks noGrp="1"/>
          </p:cNvSpPr>
          <p:nvPr>
            <p:ph type="title"/>
          </p:nvPr>
        </p:nvSpPr>
        <p:spPr>
          <a:xfrm>
            <a:off x="38100" y="231081"/>
            <a:ext cx="9067800" cy="1198878"/>
          </a:xfrm>
        </p:spPr>
        <p:txBody>
          <a:bodyPr>
            <a:normAutofit fontScale="90000"/>
          </a:bodyPr>
          <a:lstStyle/>
          <a:p>
            <a:pPr algn="ctr"/>
            <a:r>
              <a:rPr lang="en-US" sz="5400" dirty="0"/>
              <a:t>A Youth-First Racine County</a:t>
            </a:r>
          </a:p>
        </p:txBody>
      </p:sp>
      <p:sp>
        <p:nvSpPr>
          <p:cNvPr id="4" name="Slide Number Placeholder 3">
            <a:extLst>
              <a:ext uri="{FF2B5EF4-FFF2-40B4-BE49-F238E27FC236}">
                <a16:creationId xmlns:a16="http://schemas.microsoft.com/office/drawing/2014/main" xmlns="" id="{8E8F5616-3EF6-49C9-8FC0-541B4F0CFFC3}"/>
              </a:ext>
            </a:extLst>
          </p:cNvPr>
          <p:cNvSpPr>
            <a:spLocks noGrp="1"/>
          </p:cNvSpPr>
          <p:nvPr>
            <p:ph type="sldNum" sz="quarter" idx="12"/>
          </p:nvPr>
        </p:nvSpPr>
        <p:spPr/>
        <p:txBody>
          <a:bodyPr/>
          <a:lstStyle/>
          <a:p>
            <a:pPr>
              <a:defRPr/>
            </a:pPr>
            <a:fld id="{B2606C04-19D0-4133-9614-E28909CA9C44}" type="slidenum">
              <a:rPr lang="en-US" smtClean="0"/>
              <a:pPr>
                <a:defRPr/>
              </a:pPr>
              <a:t>3</a:t>
            </a:fld>
            <a:endParaRPr lang="en-US"/>
          </a:p>
        </p:txBody>
      </p:sp>
      <p:sp>
        <p:nvSpPr>
          <p:cNvPr id="5" name="Rectangle 4">
            <a:extLst>
              <a:ext uri="{FF2B5EF4-FFF2-40B4-BE49-F238E27FC236}">
                <a16:creationId xmlns:a16="http://schemas.microsoft.com/office/drawing/2014/main" xmlns="" id="{99393050-D979-4938-B605-26B5F3EDFFB4}"/>
              </a:ext>
            </a:extLst>
          </p:cNvPr>
          <p:cNvSpPr/>
          <p:nvPr/>
        </p:nvSpPr>
        <p:spPr>
          <a:xfrm>
            <a:off x="6734071" y="1447800"/>
            <a:ext cx="2033587" cy="43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4"/>
          </a:p>
        </p:txBody>
      </p:sp>
      <p:sp>
        <p:nvSpPr>
          <p:cNvPr id="6" name="Rectangle 5">
            <a:extLst>
              <a:ext uri="{FF2B5EF4-FFF2-40B4-BE49-F238E27FC236}">
                <a16:creationId xmlns:a16="http://schemas.microsoft.com/office/drawing/2014/main" xmlns="" id="{F22E2210-424C-4B6E-A843-8BC2DBED72F4}"/>
              </a:ext>
            </a:extLst>
          </p:cNvPr>
          <p:cNvSpPr/>
          <p:nvPr/>
        </p:nvSpPr>
        <p:spPr>
          <a:xfrm>
            <a:off x="440583" y="1447800"/>
            <a:ext cx="2033587" cy="212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600" dirty="0">
              <a:latin typeface="Roboto Black" panose="02000000000000000000" pitchFamily="2" charset="0"/>
              <a:ea typeface="Roboto Black" panose="02000000000000000000" pitchFamily="2" charset="0"/>
            </a:endParaRPr>
          </a:p>
        </p:txBody>
      </p:sp>
      <p:sp>
        <p:nvSpPr>
          <p:cNvPr id="7" name="Rectangle 6">
            <a:extLst>
              <a:ext uri="{FF2B5EF4-FFF2-40B4-BE49-F238E27FC236}">
                <a16:creationId xmlns:a16="http://schemas.microsoft.com/office/drawing/2014/main" xmlns="" id="{076F0CA4-7BE3-4A64-9F1D-449AA48D64A4}"/>
              </a:ext>
            </a:extLst>
          </p:cNvPr>
          <p:cNvSpPr/>
          <p:nvPr/>
        </p:nvSpPr>
        <p:spPr>
          <a:xfrm>
            <a:off x="2538413" y="1447800"/>
            <a:ext cx="2033587" cy="2127787"/>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bg1"/>
              </a:solidFill>
              <a:latin typeface="FontAwesome" pitchFamily="2" charset="0"/>
            </a:endParaRPr>
          </a:p>
        </p:txBody>
      </p:sp>
      <p:sp>
        <p:nvSpPr>
          <p:cNvPr id="8" name="Rectangle 7">
            <a:extLst>
              <a:ext uri="{FF2B5EF4-FFF2-40B4-BE49-F238E27FC236}">
                <a16:creationId xmlns:a16="http://schemas.microsoft.com/office/drawing/2014/main" xmlns="" id="{67E68C88-CF8D-4340-A8F7-4444C6FBF146}"/>
              </a:ext>
            </a:extLst>
          </p:cNvPr>
          <p:cNvSpPr/>
          <p:nvPr/>
        </p:nvSpPr>
        <p:spPr>
          <a:xfrm>
            <a:off x="4636243" y="1447800"/>
            <a:ext cx="2033587" cy="2127787"/>
          </a:xfrm>
          <a:prstGeom prst="rect">
            <a:avLst/>
          </a:prstGeom>
          <a:solidFill>
            <a:srgbClr val="081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4"/>
          </a:p>
        </p:txBody>
      </p:sp>
      <p:sp>
        <p:nvSpPr>
          <p:cNvPr id="9" name="Rectangle 8">
            <a:extLst>
              <a:ext uri="{FF2B5EF4-FFF2-40B4-BE49-F238E27FC236}">
                <a16:creationId xmlns:a16="http://schemas.microsoft.com/office/drawing/2014/main" xmlns="" id="{48466E39-575D-4AD6-B572-3DF13870581E}"/>
              </a:ext>
            </a:extLst>
          </p:cNvPr>
          <p:cNvSpPr/>
          <p:nvPr/>
        </p:nvSpPr>
        <p:spPr>
          <a:xfrm>
            <a:off x="440585" y="3634837"/>
            <a:ext cx="4131415" cy="2127787"/>
          </a:xfrm>
          <a:prstGeom prst="rect">
            <a:avLst/>
          </a:prstGeom>
          <a:solidFill>
            <a:srgbClr val="081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bg1"/>
              </a:solidFill>
              <a:latin typeface="FontAwesome" pitchFamily="2" charset="0"/>
            </a:endParaRPr>
          </a:p>
        </p:txBody>
      </p:sp>
      <p:sp>
        <p:nvSpPr>
          <p:cNvPr id="10" name="Rectangle 9">
            <a:extLst>
              <a:ext uri="{FF2B5EF4-FFF2-40B4-BE49-F238E27FC236}">
                <a16:creationId xmlns:a16="http://schemas.microsoft.com/office/drawing/2014/main" xmlns="" id="{456769C1-77F6-4C90-9DCE-10D2AADF99F7}"/>
              </a:ext>
            </a:extLst>
          </p:cNvPr>
          <p:cNvSpPr/>
          <p:nvPr/>
        </p:nvSpPr>
        <p:spPr>
          <a:xfrm>
            <a:off x="4636243" y="3634836"/>
            <a:ext cx="2033587" cy="212778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bg1"/>
              </a:solidFill>
              <a:latin typeface="FontAwesome" pitchFamily="2" charset="0"/>
            </a:endParaRPr>
          </a:p>
        </p:txBody>
      </p:sp>
      <p:sp>
        <p:nvSpPr>
          <p:cNvPr id="13" name="Text Placeholder 32">
            <a:extLst>
              <a:ext uri="{FF2B5EF4-FFF2-40B4-BE49-F238E27FC236}">
                <a16:creationId xmlns:a16="http://schemas.microsoft.com/office/drawing/2014/main" xmlns="" id="{E0E27363-9054-4C5C-8F69-05AA2A52BE1D}"/>
              </a:ext>
            </a:extLst>
          </p:cNvPr>
          <p:cNvSpPr txBox="1">
            <a:spLocks/>
          </p:cNvSpPr>
          <p:nvPr/>
        </p:nvSpPr>
        <p:spPr>
          <a:xfrm>
            <a:off x="475505" y="3762253"/>
            <a:ext cx="3997330" cy="141659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spcBef>
                <a:spcPts val="0"/>
              </a:spcBef>
              <a:buNone/>
            </a:pPr>
            <a:r>
              <a:rPr lang="en-US" sz="2400" dirty="0">
                <a:solidFill>
                  <a:schemeClr val="bg1"/>
                </a:solidFill>
                <a:latin typeface="+mn-lt"/>
              </a:rPr>
              <a:t>Evidence-Based, Trauma-Informed Programs</a:t>
            </a:r>
          </a:p>
        </p:txBody>
      </p:sp>
      <p:sp>
        <p:nvSpPr>
          <p:cNvPr id="16" name="Text Placeholder 32">
            <a:extLst>
              <a:ext uri="{FF2B5EF4-FFF2-40B4-BE49-F238E27FC236}">
                <a16:creationId xmlns:a16="http://schemas.microsoft.com/office/drawing/2014/main" xmlns="" id="{6B62EB7F-9D18-476D-BEF6-071218406A38}"/>
              </a:ext>
            </a:extLst>
          </p:cNvPr>
          <p:cNvSpPr txBox="1">
            <a:spLocks/>
          </p:cNvSpPr>
          <p:nvPr/>
        </p:nvSpPr>
        <p:spPr>
          <a:xfrm>
            <a:off x="507626" y="2722709"/>
            <a:ext cx="1899500"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en-US" sz="1200" dirty="0">
                <a:solidFill>
                  <a:schemeClr val="bg1"/>
                </a:solidFill>
                <a:latin typeface="Roboto Light" panose="02000000000000000000" pitchFamily="2" charset="0"/>
                <a:ea typeface="Roboto Light" panose="02000000000000000000" pitchFamily="2" charset="0"/>
              </a:rPr>
              <a:t>ACE youth do not receive felony charges within one year of completion</a:t>
            </a:r>
          </a:p>
        </p:txBody>
      </p:sp>
      <p:sp>
        <p:nvSpPr>
          <p:cNvPr id="17" name="TextBox 16">
            <a:extLst>
              <a:ext uri="{FF2B5EF4-FFF2-40B4-BE49-F238E27FC236}">
                <a16:creationId xmlns:a16="http://schemas.microsoft.com/office/drawing/2014/main" xmlns="" id="{75AA8870-FAB1-474C-A4BA-876A523A2DAD}"/>
              </a:ext>
            </a:extLst>
          </p:cNvPr>
          <p:cNvSpPr txBox="1"/>
          <p:nvPr/>
        </p:nvSpPr>
        <p:spPr>
          <a:xfrm>
            <a:off x="381318" y="1575216"/>
            <a:ext cx="2157094" cy="1477328"/>
          </a:xfrm>
          <a:prstGeom prst="rect">
            <a:avLst/>
          </a:prstGeom>
          <a:noFill/>
        </p:spPr>
        <p:txBody>
          <a:bodyPr wrap="square" rtlCol="0">
            <a:spAutoFit/>
          </a:bodyPr>
          <a:lstStyle/>
          <a:p>
            <a:pPr algn="ctr"/>
            <a:r>
              <a:rPr lang="en-US" sz="7200" b="1" dirty="0">
                <a:solidFill>
                  <a:schemeClr val="bg1"/>
                </a:solidFill>
                <a:latin typeface="Roboto Black" panose="02000000000000000000" pitchFamily="2" charset="0"/>
                <a:ea typeface="Roboto Black" panose="02000000000000000000" pitchFamily="2" charset="0"/>
              </a:rPr>
              <a:t>75%</a:t>
            </a:r>
            <a:endParaRPr lang="id-ID" sz="7200" b="1" dirty="0">
              <a:solidFill>
                <a:schemeClr val="bg1"/>
              </a:solidFill>
              <a:latin typeface="Roboto Black" panose="02000000000000000000" pitchFamily="2" charset="0"/>
              <a:ea typeface="Roboto Black" panose="02000000000000000000" pitchFamily="2" charset="0"/>
            </a:endParaRPr>
          </a:p>
          <a:p>
            <a:endParaRPr lang="en-US" dirty="0"/>
          </a:p>
        </p:txBody>
      </p:sp>
      <p:sp>
        <p:nvSpPr>
          <p:cNvPr id="18" name="TextBox 17">
            <a:extLst>
              <a:ext uri="{FF2B5EF4-FFF2-40B4-BE49-F238E27FC236}">
                <a16:creationId xmlns:a16="http://schemas.microsoft.com/office/drawing/2014/main" xmlns="" id="{7BB5CA23-8B7A-4743-A410-16389CE983A4}"/>
              </a:ext>
            </a:extLst>
          </p:cNvPr>
          <p:cNvSpPr txBox="1"/>
          <p:nvPr/>
        </p:nvSpPr>
        <p:spPr>
          <a:xfrm>
            <a:off x="4527395" y="1606976"/>
            <a:ext cx="2157094" cy="1477328"/>
          </a:xfrm>
          <a:prstGeom prst="rect">
            <a:avLst/>
          </a:prstGeom>
          <a:noFill/>
        </p:spPr>
        <p:txBody>
          <a:bodyPr wrap="square" rtlCol="0">
            <a:spAutoFit/>
          </a:bodyPr>
          <a:lstStyle/>
          <a:p>
            <a:pPr algn="ctr"/>
            <a:r>
              <a:rPr lang="en-US" sz="7200" b="1" dirty="0">
                <a:solidFill>
                  <a:schemeClr val="bg1"/>
                </a:solidFill>
                <a:effectLst>
                  <a:outerShdw blurRad="38100" dist="38100" dir="2700000" algn="tl">
                    <a:srgbClr val="000000">
                      <a:alpha val="43137"/>
                    </a:srgbClr>
                  </a:outerShdw>
                </a:effectLst>
                <a:latin typeface="Roboto Black" panose="02000000000000000000" pitchFamily="2" charset="0"/>
                <a:ea typeface="Roboto Black" panose="02000000000000000000" pitchFamily="2" charset="0"/>
              </a:rPr>
              <a:t>1</a:t>
            </a:r>
            <a:r>
              <a:rPr lang="en-US" sz="7200" b="1" baseline="30000" dirty="0">
                <a:solidFill>
                  <a:schemeClr val="bg1"/>
                </a:solidFill>
                <a:effectLst>
                  <a:outerShdw blurRad="38100" dist="38100" dir="2700000" algn="tl">
                    <a:srgbClr val="000000">
                      <a:alpha val="43137"/>
                    </a:srgbClr>
                  </a:outerShdw>
                </a:effectLst>
                <a:latin typeface="Roboto Black" panose="02000000000000000000" pitchFamily="2" charset="0"/>
                <a:ea typeface="Roboto Black" panose="02000000000000000000" pitchFamily="2" charset="0"/>
              </a:rPr>
              <a:t>st</a:t>
            </a:r>
            <a:r>
              <a:rPr lang="en-US" sz="7200" dirty="0">
                <a:solidFill>
                  <a:schemeClr val="bg1"/>
                </a:solidFill>
                <a:latin typeface="Roboto Black" panose="02000000000000000000" pitchFamily="2" charset="0"/>
                <a:ea typeface="Roboto Black" panose="02000000000000000000" pitchFamily="2" charset="0"/>
              </a:rPr>
              <a:t> </a:t>
            </a:r>
            <a:endParaRPr lang="id-ID" sz="7200" dirty="0">
              <a:solidFill>
                <a:schemeClr val="bg1"/>
              </a:solidFill>
              <a:latin typeface="Roboto Black" panose="02000000000000000000" pitchFamily="2" charset="0"/>
              <a:ea typeface="Roboto Black" panose="02000000000000000000" pitchFamily="2" charset="0"/>
            </a:endParaRPr>
          </a:p>
          <a:p>
            <a:endParaRPr lang="en-US" dirty="0"/>
          </a:p>
        </p:txBody>
      </p:sp>
      <p:sp>
        <p:nvSpPr>
          <p:cNvPr id="19" name="Text Placeholder 32">
            <a:extLst>
              <a:ext uri="{FF2B5EF4-FFF2-40B4-BE49-F238E27FC236}">
                <a16:creationId xmlns:a16="http://schemas.microsoft.com/office/drawing/2014/main" xmlns="" id="{2D2EFE00-E222-4B60-898A-3531056432D9}"/>
              </a:ext>
            </a:extLst>
          </p:cNvPr>
          <p:cNvSpPr txBox="1">
            <a:spLocks/>
          </p:cNvSpPr>
          <p:nvPr/>
        </p:nvSpPr>
        <p:spPr>
          <a:xfrm>
            <a:off x="4697093" y="2844754"/>
            <a:ext cx="1899500"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en-US" sz="1200" dirty="0">
                <a:solidFill>
                  <a:schemeClr val="bg1"/>
                </a:solidFill>
                <a:latin typeface="Roboto Light" panose="02000000000000000000" pitchFamily="2" charset="0"/>
                <a:ea typeface="Roboto Light" panose="02000000000000000000" pitchFamily="2" charset="0"/>
              </a:rPr>
              <a:t>In State of Wisconsin to develop 180/365 program</a:t>
            </a:r>
          </a:p>
        </p:txBody>
      </p:sp>
      <p:pic>
        <p:nvPicPr>
          <p:cNvPr id="21" name="Graphic 20" descr="Brain in head">
            <a:extLst>
              <a:ext uri="{FF2B5EF4-FFF2-40B4-BE49-F238E27FC236}">
                <a16:creationId xmlns:a16="http://schemas.microsoft.com/office/drawing/2014/main" xmlns="" id="{A0AE4D2C-E727-4D03-AD03-64EFFA95A0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878781" y="3708480"/>
            <a:ext cx="1658943" cy="1077287"/>
          </a:xfrm>
          <a:prstGeom prst="rect">
            <a:avLst/>
          </a:prstGeom>
        </p:spPr>
      </p:pic>
      <p:pic>
        <p:nvPicPr>
          <p:cNvPr id="27" name="Graphic 26" descr="Pencil">
            <a:extLst>
              <a:ext uri="{FF2B5EF4-FFF2-40B4-BE49-F238E27FC236}">
                <a16:creationId xmlns:a16="http://schemas.microsoft.com/office/drawing/2014/main" xmlns="" id="{71975622-5019-4422-817E-73CC352326D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293664" y="1575216"/>
            <a:ext cx="914400" cy="914400"/>
          </a:xfrm>
          <a:prstGeom prst="rect">
            <a:avLst/>
          </a:prstGeom>
        </p:spPr>
      </p:pic>
      <p:sp>
        <p:nvSpPr>
          <p:cNvPr id="30" name="Text Placeholder 32">
            <a:extLst>
              <a:ext uri="{FF2B5EF4-FFF2-40B4-BE49-F238E27FC236}">
                <a16:creationId xmlns:a16="http://schemas.microsoft.com/office/drawing/2014/main" xmlns="" id="{0E91D3B0-4654-4C8E-B525-2575FA1C4160}"/>
              </a:ext>
            </a:extLst>
          </p:cNvPr>
          <p:cNvSpPr txBox="1">
            <a:spLocks/>
          </p:cNvSpPr>
          <p:nvPr/>
        </p:nvSpPr>
        <p:spPr>
          <a:xfrm>
            <a:off x="6791768" y="3762253"/>
            <a:ext cx="1899500"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en-US" sz="2000" dirty="0">
                <a:solidFill>
                  <a:schemeClr val="bg1"/>
                </a:solidFill>
                <a:latin typeface="Roboto Light" panose="02000000000000000000" pitchFamily="2" charset="0"/>
                <a:ea typeface="Roboto Light" panose="02000000000000000000" pitchFamily="2" charset="0"/>
              </a:rPr>
              <a:t>Average credits earned by ACE participants in   170 days</a:t>
            </a:r>
          </a:p>
        </p:txBody>
      </p:sp>
      <p:sp>
        <p:nvSpPr>
          <p:cNvPr id="31" name="TextBox 30">
            <a:extLst>
              <a:ext uri="{FF2B5EF4-FFF2-40B4-BE49-F238E27FC236}">
                <a16:creationId xmlns:a16="http://schemas.microsoft.com/office/drawing/2014/main" xmlns="" id="{A99409C9-1A30-4F28-B862-E67ECC0ACA83}"/>
              </a:ext>
            </a:extLst>
          </p:cNvPr>
          <p:cNvSpPr txBox="1"/>
          <p:nvPr/>
        </p:nvSpPr>
        <p:spPr>
          <a:xfrm>
            <a:off x="6634906" y="2548865"/>
            <a:ext cx="2157094" cy="1477328"/>
          </a:xfrm>
          <a:prstGeom prst="rect">
            <a:avLst/>
          </a:prstGeom>
          <a:noFill/>
        </p:spPr>
        <p:txBody>
          <a:bodyPr wrap="square" rtlCol="0">
            <a:spAutoFit/>
          </a:bodyPr>
          <a:lstStyle/>
          <a:p>
            <a:pPr algn="ctr"/>
            <a:r>
              <a:rPr lang="en-US" sz="7200" b="1" dirty="0">
                <a:solidFill>
                  <a:schemeClr val="bg1"/>
                </a:solidFill>
                <a:latin typeface="Roboto Black" panose="02000000000000000000" pitchFamily="2" charset="0"/>
                <a:ea typeface="Roboto Black" panose="02000000000000000000" pitchFamily="2" charset="0"/>
              </a:rPr>
              <a:t>4.5</a:t>
            </a:r>
            <a:endParaRPr lang="id-ID" sz="7200" b="1" dirty="0">
              <a:solidFill>
                <a:schemeClr val="bg1"/>
              </a:solidFill>
              <a:latin typeface="Roboto Black" panose="02000000000000000000" pitchFamily="2" charset="0"/>
              <a:ea typeface="Roboto Black" panose="02000000000000000000" pitchFamily="2" charset="0"/>
            </a:endParaRPr>
          </a:p>
          <a:p>
            <a:endParaRPr lang="en-US" dirty="0"/>
          </a:p>
        </p:txBody>
      </p:sp>
      <p:pic>
        <p:nvPicPr>
          <p:cNvPr id="29" name="Graphic 28" descr="Signpost">
            <a:extLst>
              <a:ext uri="{FF2B5EF4-FFF2-40B4-BE49-F238E27FC236}">
                <a16:creationId xmlns:a16="http://schemas.microsoft.com/office/drawing/2014/main" xmlns="" id="{3DC5B59A-D5FD-4F2F-BA20-DC747703DD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633644" y="1567720"/>
            <a:ext cx="1843791" cy="1843791"/>
          </a:xfrm>
          <a:prstGeom prst="rect">
            <a:avLst/>
          </a:prstGeom>
        </p:spPr>
      </p:pic>
      <p:sp>
        <p:nvSpPr>
          <p:cNvPr id="34" name="Text Placeholder 32">
            <a:extLst>
              <a:ext uri="{FF2B5EF4-FFF2-40B4-BE49-F238E27FC236}">
                <a16:creationId xmlns:a16="http://schemas.microsoft.com/office/drawing/2014/main" xmlns="" id="{0E75E2B5-9BBD-412F-A590-1E3BCDB8C0F2}"/>
              </a:ext>
            </a:extLst>
          </p:cNvPr>
          <p:cNvSpPr txBox="1">
            <a:spLocks/>
          </p:cNvSpPr>
          <p:nvPr/>
        </p:nvSpPr>
        <p:spPr>
          <a:xfrm>
            <a:off x="589805" y="5074746"/>
            <a:ext cx="3768730"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en-US" sz="1200" dirty="0">
                <a:solidFill>
                  <a:schemeClr val="bg1"/>
                </a:solidFill>
                <a:latin typeface="Roboto Light" panose="02000000000000000000" pitchFamily="2" charset="0"/>
                <a:ea typeface="Roboto Light" panose="02000000000000000000" pitchFamily="2" charset="0"/>
              </a:rPr>
              <a:t>Interactive Journaling | MindUP | Aggression Replacement Therapy</a:t>
            </a:r>
          </a:p>
        </p:txBody>
      </p:sp>
      <p:sp>
        <p:nvSpPr>
          <p:cNvPr id="2" name="TextBox 1">
            <a:extLst>
              <a:ext uri="{FF2B5EF4-FFF2-40B4-BE49-F238E27FC236}">
                <a16:creationId xmlns:a16="http://schemas.microsoft.com/office/drawing/2014/main" xmlns="" id="{A4A732A9-D0F7-4A06-8559-73B649850233}"/>
              </a:ext>
            </a:extLst>
          </p:cNvPr>
          <p:cNvSpPr txBox="1"/>
          <p:nvPr/>
        </p:nvSpPr>
        <p:spPr>
          <a:xfrm>
            <a:off x="4697094" y="4776585"/>
            <a:ext cx="2022318" cy="830997"/>
          </a:xfrm>
          <a:prstGeom prst="rect">
            <a:avLst/>
          </a:prstGeom>
          <a:noFill/>
        </p:spPr>
        <p:txBody>
          <a:bodyPr wrap="square" rtlCol="0">
            <a:spAutoFit/>
          </a:bodyPr>
          <a:lstStyle/>
          <a:p>
            <a:r>
              <a:rPr lang="en-US" sz="1200" dirty="0">
                <a:solidFill>
                  <a:schemeClr val="bg1"/>
                </a:solidFill>
              </a:rPr>
              <a:t>Expanded, comprehensive medical and behavioral health services</a:t>
            </a:r>
          </a:p>
        </p:txBody>
      </p:sp>
    </p:spTree>
    <p:extLst>
      <p:ext uri="{BB962C8B-B14F-4D97-AF65-F5344CB8AC3E}">
        <p14:creationId xmlns:p14="http://schemas.microsoft.com/office/powerpoint/2010/main" val="2644558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409E5B6-A9E5-44E4-BA93-58F04109B416}"/>
              </a:ext>
            </a:extLst>
          </p:cNvPr>
          <p:cNvSpPr>
            <a:spLocks noGrp="1"/>
          </p:cNvSpPr>
          <p:nvPr>
            <p:ph idx="1"/>
          </p:nvPr>
        </p:nvSpPr>
        <p:spPr>
          <a:xfrm>
            <a:off x="488430" y="1882776"/>
            <a:ext cx="8229600" cy="4525962"/>
          </a:xfrm>
        </p:spPr>
        <p:txBody>
          <a:bodyPr/>
          <a:lstStyle/>
          <a:p>
            <a:r>
              <a:rPr lang="en-US" dirty="0"/>
              <a:t>First in State in 2003 </a:t>
            </a:r>
          </a:p>
          <a:p>
            <a:pPr lvl="1"/>
            <a:r>
              <a:rPr lang="en-US" dirty="0"/>
              <a:t>Required judiciary buy-in and statutory changes</a:t>
            </a:r>
          </a:p>
          <a:p>
            <a:r>
              <a:rPr lang="en-US" dirty="0"/>
              <a:t>Local success led to regional interest </a:t>
            </a:r>
          </a:p>
          <a:p>
            <a:r>
              <a:rPr lang="en-US" dirty="0"/>
              <a:t>Act 185 provides us the opportunity to take present programming and facility to the next level and expand regionalization</a:t>
            </a:r>
          </a:p>
          <a:p>
            <a:pPr lvl="1"/>
            <a:r>
              <a:rPr lang="en-US" dirty="0"/>
              <a:t>Keeps youth close to home</a:t>
            </a:r>
          </a:p>
          <a:p>
            <a:pPr lvl="1"/>
            <a:r>
              <a:rPr lang="en-US" dirty="0"/>
              <a:t>Access to local supports</a:t>
            </a:r>
          </a:p>
          <a:p>
            <a:pPr lvl="1"/>
            <a:r>
              <a:rPr lang="en-US" dirty="0"/>
              <a:t>Allows for construction of modern, state-of-the-art facility</a:t>
            </a:r>
          </a:p>
        </p:txBody>
      </p:sp>
      <p:sp>
        <p:nvSpPr>
          <p:cNvPr id="3" name="Title 2">
            <a:extLst>
              <a:ext uri="{FF2B5EF4-FFF2-40B4-BE49-F238E27FC236}">
                <a16:creationId xmlns:a16="http://schemas.microsoft.com/office/drawing/2014/main" xmlns="" id="{8B243486-1DB9-4EC5-A97F-D5F71439451E}"/>
              </a:ext>
            </a:extLst>
          </p:cNvPr>
          <p:cNvSpPr>
            <a:spLocks noGrp="1"/>
          </p:cNvSpPr>
          <p:nvPr>
            <p:ph type="title"/>
          </p:nvPr>
        </p:nvSpPr>
        <p:spPr>
          <a:xfrm>
            <a:off x="522158" y="363408"/>
            <a:ext cx="8229600" cy="1143000"/>
          </a:xfrm>
        </p:spPr>
        <p:txBody>
          <a:bodyPr>
            <a:normAutofit fontScale="90000"/>
          </a:bodyPr>
          <a:lstStyle/>
          <a:p>
            <a:pPr algn="ctr"/>
            <a:r>
              <a:rPr lang="en-US" dirty="0"/>
              <a:t>Elevating Local Success to Support Regionalization</a:t>
            </a:r>
          </a:p>
        </p:txBody>
      </p:sp>
      <p:sp>
        <p:nvSpPr>
          <p:cNvPr id="4" name="Slide Number Placeholder 3">
            <a:extLst>
              <a:ext uri="{FF2B5EF4-FFF2-40B4-BE49-F238E27FC236}">
                <a16:creationId xmlns:a16="http://schemas.microsoft.com/office/drawing/2014/main" xmlns="" id="{4C0494D7-EA9C-4F12-9897-6C93C38C5747}"/>
              </a:ext>
            </a:extLst>
          </p:cNvPr>
          <p:cNvSpPr>
            <a:spLocks noGrp="1"/>
          </p:cNvSpPr>
          <p:nvPr>
            <p:ph type="sldNum" sz="quarter" idx="12"/>
          </p:nvPr>
        </p:nvSpPr>
        <p:spPr/>
        <p:txBody>
          <a:bodyPr/>
          <a:lstStyle/>
          <a:p>
            <a:pPr>
              <a:defRPr/>
            </a:pPr>
            <a:fld id="{B2606C04-19D0-4133-9614-E28909CA9C44}" type="slidenum">
              <a:rPr lang="en-US" smtClean="0"/>
              <a:pPr>
                <a:defRPr/>
              </a:pPr>
              <a:t>4</a:t>
            </a:fld>
            <a:endParaRPr lang="en-US"/>
          </a:p>
        </p:txBody>
      </p:sp>
    </p:spTree>
    <p:extLst>
      <p:ext uri="{BB962C8B-B14F-4D97-AF65-F5344CB8AC3E}">
        <p14:creationId xmlns:p14="http://schemas.microsoft.com/office/powerpoint/2010/main" val="63747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DD7C18A-9820-4F45-AA05-C65FA373A291}"/>
              </a:ext>
            </a:extLst>
          </p:cNvPr>
          <p:cNvSpPr>
            <a:spLocks noGrp="1"/>
          </p:cNvSpPr>
          <p:nvPr>
            <p:ph type="title"/>
          </p:nvPr>
        </p:nvSpPr>
        <p:spPr>
          <a:xfrm>
            <a:off x="233363" y="114300"/>
            <a:ext cx="8229600" cy="1143000"/>
          </a:xfrm>
        </p:spPr>
        <p:txBody>
          <a:bodyPr>
            <a:normAutofit/>
          </a:bodyPr>
          <a:lstStyle/>
          <a:p>
            <a:r>
              <a:rPr lang="en-US" sz="5400" dirty="0"/>
              <a:t>Local Support</a:t>
            </a:r>
          </a:p>
        </p:txBody>
      </p:sp>
      <p:sp>
        <p:nvSpPr>
          <p:cNvPr id="4" name="Slide Number Placeholder 3">
            <a:extLst>
              <a:ext uri="{FF2B5EF4-FFF2-40B4-BE49-F238E27FC236}">
                <a16:creationId xmlns:a16="http://schemas.microsoft.com/office/drawing/2014/main" xmlns="" id="{B1D59236-4454-47F0-9163-452F62CFF065}"/>
              </a:ext>
            </a:extLst>
          </p:cNvPr>
          <p:cNvSpPr>
            <a:spLocks noGrp="1"/>
          </p:cNvSpPr>
          <p:nvPr>
            <p:ph type="sldNum" sz="quarter" idx="12"/>
          </p:nvPr>
        </p:nvSpPr>
        <p:spPr/>
        <p:txBody>
          <a:bodyPr/>
          <a:lstStyle/>
          <a:p>
            <a:pPr>
              <a:defRPr/>
            </a:pPr>
            <a:fld id="{B2606C04-19D0-4133-9614-E28909CA9C44}" type="slidenum">
              <a:rPr lang="en-US" smtClean="0"/>
              <a:pPr>
                <a:defRPr/>
              </a:pPr>
              <a:t>5</a:t>
            </a:fld>
            <a:endParaRPr lang="en-US"/>
          </a:p>
        </p:txBody>
      </p:sp>
      <p:sp>
        <p:nvSpPr>
          <p:cNvPr id="6" name="Rounded Rectangle 64">
            <a:extLst>
              <a:ext uri="{FF2B5EF4-FFF2-40B4-BE49-F238E27FC236}">
                <a16:creationId xmlns:a16="http://schemas.microsoft.com/office/drawing/2014/main" xmlns="" id="{91476E2A-61D4-464F-83DC-76932C5DDE10}"/>
              </a:ext>
            </a:extLst>
          </p:cNvPr>
          <p:cNvSpPr/>
          <p:nvPr/>
        </p:nvSpPr>
        <p:spPr bwMode="auto">
          <a:xfrm>
            <a:off x="155575" y="3457575"/>
            <a:ext cx="1524000" cy="76200"/>
          </a:xfrm>
          <a:prstGeom prst="roundRect">
            <a:avLst/>
          </a:prstGeom>
          <a:solidFill>
            <a:srgbClr val="C6A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xmlns="" id="{3891D62E-301B-45AF-B037-F6A8EAE29586}"/>
              </a:ext>
            </a:extLst>
          </p:cNvPr>
          <p:cNvSpPr/>
          <p:nvPr/>
        </p:nvSpPr>
        <p:spPr bwMode="auto">
          <a:xfrm>
            <a:off x="155575" y="2398713"/>
            <a:ext cx="1522413" cy="830262"/>
          </a:xfrm>
          <a:prstGeom prst="rect">
            <a:avLst/>
          </a:prstGeom>
        </p:spPr>
        <p:txBody>
          <a:bodyPr>
            <a:spAutoFit/>
          </a:bodyPr>
          <a:lstStyle/>
          <a:p>
            <a:pPr algn="ctr" eaLnBrk="1" fontAlgn="auto" hangingPunct="1">
              <a:spcBef>
                <a:spcPts val="0"/>
              </a:spcBef>
              <a:spcAft>
                <a:spcPts val="0"/>
              </a:spcAft>
              <a:defRPr/>
            </a:pPr>
            <a:endParaRPr lang="ms-MY" sz="1200" dirty="0">
              <a:solidFill>
                <a:schemeClr val="bg1">
                  <a:lumMod val="65000"/>
                </a:schemeClr>
              </a:solidFill>
              <a:latin typeface="Source Sans Pro" pitchFamily="34" charset="0"/>
              <a:cs typeface="+mn-cs"/>
            </a:endParaRPr>
          </a:p>
          <a:p>
            <a:pPr algn="ctr" eaLnBrk="1" fontAlgn="auto" hangingPunct="1">
              <a:spcBef>
                <a:spcPts val="0"/>
              </a:spcBef>
              <a:spcAft>
                <a:spcPts val="0"/>
              </a:spcAft>
              <a:defRPr/>
            </a:pPr>
            <a:r>
              <a:rPr lang="ms-MY" sz="1200" dirty="0">
                <a:solidFill>
                  <a:schemeClr val="bg1">
                    <a:lumMod val="65000"/>
                  </a:schemeClr>
                </a:solidFill>
                <a:latin typeface="Source Sans Pro" pitchFamily="34" charset="0"/>
                <a:cs typeface="+mn-cs"/>
              </a:rPr>
              <a:t>Vocational and technical certifications</a:t>
            </a:r>
          </a:p>
        </p:txBody>
      </p:sp>
      <p:sp>
        <p:nvSpPr>
          <p:cNvPr id="8" name="Rectangle 7">
            <a:extLst>
              <a:ext uri="{FF2B5EF4-FFF2-40B4-BE49-F238E27FC236}">
                <a16:creationId xmlns:a16="http://schemas.microsoft.com/office/drawing/2014/main" xmlns="" id="{C367FED3-572F-427C-9439-4686B9494D72}"/>
              </a:ext>
            </a:extLst>
          </p:cNvPr>
          <p:cNvSpPr/>
          <p:nvPr/>
        </p:nvSpPr>
        <p:spPr bwMode="auto">
          <a:xfrm>
            <a:off x="317500" y="2214563"/>
            <a:ext cx="1211263" cy="369887"/>
          </a:xfrm>
          <a:prstGeom prst="rect">
            <a:avLst/>
          </a:prstGeom>
          <a:noFill/>
        </p:spPr>
        <p:txBody>
          <a:bodyPr>
            <a:spAutoFit/>
          </a:bodyPr>
          <a:lstStyle/>
          <a:p>
            <a:pPr algn="ctr" eaLnBrk="1" fontAlgn="auto" hangingPunct="1">
              <a:spcBef>
                <a:spcPts val="0"/>
              </a:spcBef>
              <a:spcAft>
                <a:spcPts val="0"/>
              </a:spcAft>
              <a:defRPr/>
            </a:pPr>
            <a:r>
              <a:rPr lang="ms-MY" b="1" dirty="0">
                <a:solidFill>
                  <a:srgbClr val="C6AA74"/>
                </a:solidFill>
                <a:latin typeface="Source Sans Pro Light" pitchFamily="34" charset="0"/>
                <a:cs typeface="+mn-cs"/>
              </a:rPr>
              <a:t>Training</a:t>
            </a:r>
          </a:p>
        </p:txBody>
      </p:sp>
      <p:pic>
        <p:nvPicPr>
          <p:cNvPr id="9" name="Picture 8" descr="A close up of a logo&#10;&#10;Description automatically generated">
            <a:extLst>
              <a:ext uri="{FF2B5EF4-FFF2-40B4-BE49-F238E27FC236}">
                <a16:creationId xmlns:a16="http://schemas.microsoft.com/office/drawing/2014/main" xmlns="" id="{3179A731-37FC-408B-BD8C-B7D407AB7CC6}"/>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23911" y="1281261"/>
            <a:ext cx="985736" cy="985479"/>
          </a:xfrm>
          <a:prstGeom prst="rect">
            <a:avLst/>
          </a:prstGeom>
        </p:spPr>
      </p:pic>
      <p:sp>
        <p:nvSpPr>
          <p:cNvPr id="10" name="Rounded Rectangle 64">
            <a:extLst>
              <a:ext uri="{FF2B5EF4-FFF2-40B4-BE49-F238E27FC236}">
                <a16:creationId xmlns:a16="http://schemas.microsoft.com/office/drawing/2014/main" xmlns="" id="{FE286FA0-891A-456D-9050-F19B30B27F09}"/>
              </a:ext>
            </a:extLst>
          </p:cNvPr>
          <p:cNvSpPr/>
          <p:nvPr/>
        </p:nvSpPr>
        <p:spPr bwMode="auto">
          <a:xfrm>
            <a:off x="2058988" y="3457575"/>
            <a:ext cx="1524000" cy="76200"/>
          </a:xfrm>
          <a:prstGeom prst="roundRect">
            <a:avLst/>
          </a:prstGeom>
          <a:solidFill>
            <a:srgbClr val="C6A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0">
            <a:extLst>
              <a:ext uri="{FF2B5EF4-FFF2-40B4-BE49-F238E27FC236}">
                <a16:creationId xmlns:a16="http://schemas.microsoft.com/office/drawing/2014/main" xmlns="" id="{6ACC48BB-A519-4A6C-BE88-1672DE7095D3}"/>
              </a:ext>
            </a:extLst>
          </p:cNvPr>
          <p:cNvSpPr/>
          <p:nvPr/>
        </p:nvSpPr>
        <p:spPr bwMode="auto">
          <a:xfrm>
            <a:off x="2220913" y="2214563"/>
            <a:ext cx="1211262" cy="369887"/>
          </a:xfrm>
          <a:prstGeom prst="rect">
            <a:avLst/>
          </a:prstGeom>
          <a:noFill/>
        </p:spPr>
        <p:txBody>
          <a:bodyPr>
            <a:spAutoFit/>
          </a:bodyPr>
          <a:lstStyle/>
          <a:p>
            <a:pPr algn="ctr" eaLnBrk="1" fontAlgn="auto" hangingPunct="1">
              <a:spcBef>
                <a:spcPts val="0"/>
              </a:spcBef>
              <a:spcAft>
                <a:spcPts val="0"/>
              </a:spcAft>
              <a:defRPr/>
            </a:pPr>
            <a:r>
              <a:rPr lang="ms-MY" b="1" dirty="0">
                <a:solidFill>
                  <a:srgbClr val="C6AA74"/>
                </a:solidFill>
                <a:latin typeface="Source Sans Pro Light" pitchFamily="34" charset="0"/>
                <a:cs typeface="+mn-cs"/>
              </a:rPr>
              <a:t>Services</a:t>
            </a:r>
          </a:p>
        </p:txBody>
      </p:sp>
      <p:sp>
        <p:nvSpPr>
          <p:cNvPr id="12" name="Rectangle 11">
            <a:extLst>
              <a:ext uri="{FF2B5EF4-FFF2-40B4-BE49-F238E27FC236}">
                <a16:creationId xmlns:a16="http://schemas.microsoft.com/office/drawing/2014/main" xmlns="" id="{EC916927-C0F3-413B-93FE-9CB7D2369948}"/>
              </a:ext>
            </a:extLst>
          </p:cNvPr>
          <p:cNvSpPr/>
          <p:nvPr/>
        </p:nvSpPr>
        <p:spPr bwMode="auto">
          <a:xfrm>
            <a:off x="3971925" y="2584450"/>
            <a:ext cx="1524000" cy="646113"/>
          </a:xfrm>
          <a:prstGeom prst="rect">
            <a:avLst/>
          </a:prstGeom>
        </p:spPr>
        <p:txBody>
          <a:bodyPr>
            <a:spAutoFit/>
          </a:bodyPr>
          <a:lstStyle/>
          <a:p>
            <a:pPr algn="ctr" eaLnBrk="1" fontAlgn="auto" hangingPunct="1">
              <a:spcBef>
                <a:spcPts val="0"/>
              </a:spcBef>
              <a:spcAft>
                <a:spcPts val="0"/>
              </a:spcAft>
              <a:defRPr/>
            </a:pPr>
            <a:endParaRPr lang="ms-MY" sz="1200" dirty="0">
              <a:solidFill>
                <a:schemeClr val="bg1">
                  <a:lumMod val="65000"/>
                </a:schemeClr>
              </a:solidFill>
              <a:latin typeface="Source Sans Pro" pitchFamily="34" charset="0"/>
              <a:cs typeface="+mn-cs"/>
            </a:endParaRPr>
          </a:p>
          <a:p>
            <a:pPr algn="ctr" eaLnBrk="1" fontAlgn="auto" hangingPunct="1">
              <a:spcBef>
                <a:spcPts val="0"/>
              </a:spcBef>
              <a:spcAft>
                <a:spcPts val="0"/>
              </a:spcAft>
              <a:defRPr/>
            </a:pPr>
            <a:r>
              <a:rPr lang="ms-MY" sz="1200" dirty="0">
                <a:solidFill>
                  <a:schemeClr val="bg1">
                    <a:lumMod val="65000"/>
                  </a:schemeClr>
                </a:solidFill>
                <a:latin typeface="Source Sans Pro" pitchFamily="34" charset="0"/>
                <a:cs typeface="+mn-cs"/>
              </a:rPr>
              <a:t>Diverse detention staff</a:t>
            </a:r>
          </a:p>
        </p:txBody>
      </p:sp>
      <p:sp>
        <p:nvSpPr>
          <p:cNvPr id="13" name="Rectangle 12">
            <a:extLst>
              <a:ext uri="{FF2B5EF4-FFF2-40B4-BE49-F238E27FC236}">
                <a16:creationId xmlns:a16="http://schemas.microsoft.com/office/drawing/2014/main" xmlns="" id="{2F45F262-47AA-4620-B99B-7DFDCA4FFFB1}"/>
              </a:ext>
            </a:extLst>
          </p:cNvPr>
          <p:cNvSpPr/>
          <p:nvPr/>
        </p:nvSpPr>
        <p:spPr bwMode="auto">
          <a:xfrm>
            <a:off x="4111625" y="2198688"/>
            <a:ext cx="1211263" cy="368300"/>
          </a:xfrm>
          <a:prstGeom prst="rect">
            <a:avLst/>
          </a:prstGeom>
          <a:noFill/>
        </p:spPr>
        <p:txBody>
          <a:bodyPr>
            <a:spAutoFit/>
          </a:bodyPr>
          <a:lstStyle/>
          <a:p>
            <a:pPr algn="ctr" eaLnBrk="1" fontAlgn="auto" hangingPunct="1">
              <a:spcBef>
                <a:spcPts val="0"/>
              </a:spcBef>
              <a:spcAft>
                <a:spcPts val="0"/>
              </a:spcAft>
              <a:defRPr/>
            </a:pPr>
            <a:r>
              <a:rPr lang="ms-MY" b="1" dirty="0">
                <a:solidFill>
                  <a:srgbClr val="C6AA74"/>
                </a:solidFill>
                <a:latin typeface="Source Sans Pro Light" pitchFamily="34" charset="0"/>
                <a:cs typeface="+mn-cs"/>
              </a:rPr>
              <a:t>Diversity</a:t>
            </a:r>
          </a:p>
        </p:txBody>
      </p:sp>
      <p:pic>
        <p:nvPicPr>
          <p:cNvPr id="14" name="Picture 13" descr="A close up of a logo&#10;&#10;Description automatically generated">
            <a:extLst>
              <a:ext uri="{FF2B5EF4-FFF2-40B4-BE49-F238E27FC236}">
                <a16:creationId xmlns:a16="http://schemas.microsoft.com/office/drawing/2014/main" xmlns="" id="{B5BA7194-338E-4A59-A2C9-F654EBE370E7}"/>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213501" y="1225724"/>
            <a:ext cx="1041288" cy="1041016"/>
          </a:xfrm>
          <a:prstGeom prst="rect">
            <a:avLst/>
          </a:prstGeom>
        </p:spPr>
      </p:pic>
      <p:sp>
        <p:nvSpPr>
          <p:cNvPr id="15" name="Rectangle 14">
            <a:extLst>
              <a:ext uri="{FF2B5EF4-FFF2-40B4-BE49-F238E27FC236}">
                <a16:creationId xmlns:a16="http://schemas.microsoft.com/office/drawing/2014/main" xmlns="" id="{B87764FA-B531-450C-8ADB-52B0C878CDC1}"/>
              </a:ext>
            </a:extLst>
          </p:cNvPr>
          <p:cNvSpPr/>
          <p:nvPr/>
        </p:nvSpPr>
        <p:spPr bwMode="auto">
          <a:xfrm>
            <a:off x="1893094" y="2317750"/>
            <a:ext cx="1866900" cy="1016000"/>
          </a:xfrm>
          <a:prstGeom prst="rect">
            <a:avLst/>
          </a:prstGeom>
        </p:spPr>
        <p:txBody>
          <a:bodyPr>
            <a:spAutoFit/>
          </a:bodyPr>
          <a:lstStyle/>
          <a:p>
            <a:pPr algn="ctr" eaLnBrk="1" fontAlgn="auto" hangingPunct="1">
              <a:spcBef>
                <a:spcPts val="0"/>
              </a:spcBef>
              <a:spcAft>
                <a:spcPts val="0"/>
              </a:spcAft>
              <a:defRPr/>
            </a:pPr>
            <a:endParaRPr lang="ms-MY" sz="1200" dirty="0">
              <a:solidFill>
                <a:schemeClr val="bg1">
                  <a:lumMod val="65000"/>
                </a:schemeClr>
              </a:solidFill>
              <a:latin typeface="Source Sans Pro" pitchFamily="34" charset="0"/>
              <a:cs typeface="+mn-cs"/>
            </a:endParaRPr>
          </a:p>
          <a:p>
            <a:pPr algn="ctr" eaLnBrk="1" fontAlgn="auto" hangingPunct="1">
              <a:spcBef>
                <a:spcPts val="0"/>
              </a:spcBef>
              <a:spcAft>
                <a:spcPts val="0"/>
              </a:spcAft>
              <a:defRPr/>
            </a:pPr>
            <a:r>
              <a:rPr lang="ms-MY" sz="1200" dirty="0">
                <a:solidFill>
                  <a:schemeClr val="bg1">
                    <a:lumMod val="65000"/>
                  </a:schemeClr>
                </a:solidFill>
                <a:latin typeface="Source Sans Pro" pitchFamily="34" charset="0"/>
                <a:cs typeface="+mn-cs"/>
              </a:rPr>
              <a:t>Evidence-based juvenile justice services, ex: trauma-informed care, resiliency, gang diversion</a:t>
            </a:r>
          </a:p>
        </p:txBody>
      </p:sp>
      <p:pic>
        <p:nvPicPr>
          <p:cNvPr id="16" name="Picture 15" descr="A close up of a logo&#10;&#10;Description automatically generated">
            <a:extLst>
              <a:ext uri="{FF2B5EF4-FFF2-40B4-BE49-F238E27FC236}">
                <a16:creationId xmlns:a16="http://schemas.microsoft.com/office/drawing/2014/main" xmlns="" id="{84252914-7E5B-4BC9-950C-B416F6731E7C}"/>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373345" y="1307945"/>
            <a:ext cx="893143" cy="892910"/>
          </a:xfrm>
          <a:prstGeom prst="rect">
            <a:avLst/>
          </a:prstGeom>
        </p:spPr>
      </p:pic>
      <p:sp>
        <p:nvSpPr>
          <p:cNvPr id="17" name="Rounded Rectangle 64">
            <a:extLst>
              <a:ext uri="{FF2B5EF4-FFF2-40B4-BE49-F238E27FC236}">
                <a16:creationId xmlns:a16="http://schemas.microsoft.com/office/drawing/2014/main" xmlns="" id="{91FE73E3-E167-4C4C-A0E0-E5706D1F63C9}"/>
              </a:ext>
            </a:extLst>
          </p:cNvPr>
          <p:cNvSpPr/>
          <p:nvPr/>
        </p:nvSpPr>
        <p:spPr bwMode="auto">
          <a:xfrm>
            <a:off x="3956050" y="3457575"/>
            <a:ext cx="1524000" cy="76200"/>
          </a:xfrm>
          <a:prstGeom prst="roundRect">
            <a:avLst/>
          </a:prstGeom>
          <a:solidFill>
            <a:srgbClr val="C6A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Flowchart: Connector 17">
            <a:extLst>
              <a:ext uri="{FF2B5EF4-FFF2-40B4-BE49-F238E27FC236}">
                <a16:creationId xmlns:a16="http://schemas.microsoft.com/office/drawing/2014/main" xmlns="" id="{647674AE-A4C6-44BA-88F6-4829EF1505DC}"/>
              </a:ext>
            </a:extLst>
          </p:cNvPr>
          <p:cNvSpPr/>
          <p:nvPr/>
        </p:nvSpPr>
        <p:spPr>
          <a:xfrm>
            <a:off x="157163" y="3624263"/>
            <a:ext cx="320675" cy="304800"/>
          </a:xfrm>
          <a:prstGeom prst="flowChartConnector">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Flowchart: Connector 18">
            <a:extLst>
              <a:ext uri="{FF2B5EF4-FFF2-40B4-BE49-F238E27FC236}">
                <a16:creationId xmlns:a16="http://schemas.microsoft.com/office/drawing/2014/main" xmlns="" id="{C2CE58DA-A7CF-48CE-8433-5D7B49E9D2F5}"/>
              </a:ext>
            </a:extLst>
          </p:cNvPr>
          <p:cNvSpPr/>
          <p:nvPr/>
        </p:nvSpPr>
        <p:spPr>
          <a:xfrm>
            <a:off x="762000" y="3624263"/>
            <a:ext cx="322263" cy="304800"/>
          </a:xfrm>
          <a:prstGeom prst="flowChartConnector">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Flowchart: Connector 19">
            <a:extLst>
              <a:ext uri="{FF2B5EF4-FFF2-40B4-BE49-F238E27FC236}">
                <a16:creationId xmlns:a16="http://schemas.microsoft.com/office/drawing/2014/main" xmlns="" id="{E6873916-AD4C-4500-AED9-4A3409387640}"/>
              </a:ext>
            </a:extLst>
          </p:cNvPr>
          <p:cNvSpPr/>
          <p:nvPr/>
        </p:nvSpPr>
        <p:spPr>
          <a:xfrm>
            <a:off x="1370013" y="3624263"/>
            <a:ext cx="320675" cy="304800"/>
          </a:xfrm>
          <a:prstGeom prst="flowChartConnector">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lowchart: Connector 20">
            <a:extLst>
              <a:ext uri="{FF2B5EF4-FFF2-40B4-BE49-F238E27FC236}">
                <a16:creationId xmlns:a16="http://schemas.microsoft.com/office/drawing/2014/main" xmlns="" id="{6E4933A6-D444-4D4F-B6A6-9FC30F12E9A2}"/>
              </a:ext>
            </a:extLst>
          </p:cNvPr>
          <p:cNvSpPr/>
          <p:nvPr/>
        </p:nvSpPr>
        <p:spPr>
          <a:xfrm>
            <a:off x="157163" y="4019550"/>
            <a:ext cx="320675" cy="304800"/>
          </a:xfrm>
          <a:prstGeom prst="flowChartConnector">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lowchart: Connector 21">
            <a:extLst>
              <a:ext uri="{FF2B5EF4-FFF2-40B4-BE49-F238E27FC236}">
                <a16:creationId xmlns:a16="http://schemas.microsoft.com/office/drawing/2014/main" xmlns="" id="{6A582C21-51CD-400B-9AFA-CF6896073FD3}"/>
              </a:ext>
            </a:extLst>
          </p:cNvPr>
          <p:cNvSpPr/>
          <p:nvPr/>
        </p:nvSpPr>
        <p:spPr>
          <a:xfrm>
            <a:off x="762000" y="4019550"/>
            <a:ext cx="322263" cy="304800"/>
          </a:xfrm>
          <a:prstGeom prst="flowChartConnector">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lowchart: Connector 22">
            <a:extLst>
              <a:ext uri="{FF2B5EF4-FFF2-40B4-BE49-F238E27FC236}">
                <a16:creationId xmlns:a16="http://schemas.microsoft.com/office/drawing/2014/main" xmlns="" id="{2316B611-F26C-4DDF-AE32-66F39E6993F0}"/>
              </a:ext>
            </a:extLst>
          </p:cNvPr>
          <p:cNvSpPr/>
          <p:nvPr/>
        </p:nvSpPr>
        <p:spPr>
          <a:xfrm>
            <a:off x="1370013" y="4019550"/>
            <a:ext cx="320675" cy="304800"/>
          </a:xfrm>
          <a:prstGeom prst="flowChartConnector">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Flowchart: Connector 23">
            <a:extLst>
              <a:ext uri="{FF2B5EF4-FFF2-40B4-BE49-F238E27FC236}">
                <a16:creationId xmlns:a16="http://schemas.microsoft.com/office/drawing/2014/main" xmlns="" id="{72A4EE3F-7507-4B62-A492-A440B4B9959E}"/>
              </a:ext>
            </a:extLst>
          </p:cNvPr>
          <p:cNvSpPr/>
          <p:nvPr/>
        </p:nvSpPr>
        <p:spPr>
          <a:xfrm>
            <a:off x="2055813" y="3624263"/>
            <a:ext cx="322262" cy="304800"/>
          </a:xfrm>
          <a:prstGeom prst="flowChartConnector">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Flowchart: Connector 24">
            <a:extLst>
              <a:ext uri="{FF2B5EF4-FFF2-40B4-BE49-F238E27FC236}">
                <a16:creationId xmlns:a16="http://schemas.microsoft.com/office/drawing/2014/main" xmlns="" id="{557E4BF0-8CFC-4B82-BD97-A11C3EC8FBFE}"/>
              </a:ext>
            </a:extLst>
          </p:cNvPr>
          <p:cNvSpPr/>
          <p:nvPr/>
        </p:nvSpPr>
        <p:spPr>
          <a:xfrm>
            <a:off x="2662238" y="3624263"/>
            <a:ext cx="320675" cy="304800"/>
          </a:xfrm>
          <a:prstGeom prst="flowChartConnector">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lowchart: Connector 25">
            <a:extLst>
              <a:ext uri="{FF2B5EF4-FFF2-40B4-BE49-F238E27FC236}">
                <a16:creationId xmlns:a16="http://schemas.microsoft.com/office/drawing/2014/main" xmlns="" id="{5D97E4B8-4241-4D7A-85C6-AFBE1BD51ADE}"/>
              </a:ext>
            </a:extLst>
          </p:cNvPr>
          <p:cNvSpPr/>
          <p:nvPr/>
        </p:nvSpPr>
        <p:spPr>
          <a:xfrm>
            <a:off x="3268663" y="3624263"/>
            <a:ext cx="320675" cy="304800"/>
          </a:xfrm>
          <a:prstGeom prst="flowChartConnector">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lowchart: Connector 26">
            <a:extLst>
              <a:ext uri="{FF2B5EF4-FFF2-40B4-BE49-F238E27FC236}">
                <a16:creationId xmlns:a16="http://schemas.microsoft.com/office/drawing/2014/main" xmlns="" id="{7C426476-9708-4C0F-9885-34671766B6D2}"/>
              </a:ext>
            </a:extLst>
          </p:cNvPr>
          <p:cNvSpPr/>
          <p:nvPr/>
        </p:nvSpPr>
        <p:spPr>
          <a:xfrm>
            <a:off x="2055813" y="4019550"/>
            <a:ext cx="322262" cy="304800"/>
          </a:xfrm>
          <a:prstGeom prst="flowChartConnector">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lowchart: Connector 27">
            <a:extLst>
              <a:ext uri="{FF2B5EF4-FFF2-40B4-BE49-F238E27FC236}">
                <a16:creationId xmlns:a16="http://schemas.microsoft.com/office/drawing/2014/main" xmlns="" id="{415B4466-1324-4B00-9E53-86F64A7743FC}"/>
              </a:ext>
            </a:extLst>
          </p:cNvPr>
          <p:cNvSpPr/>
          <p:nvPr/>
        </p:nvSpPr>
        <p:spPr>
          <a:xfrm>
            <a:off x="2662238" y="4019550"/>
            <a:ext cx="320675" cy="304800"/>
          </a:xfrm>
          <a:prstGeom prst="flowChartConnector">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Flowchart: Connector 28">
            <a:extLst>
              <a:ext uri="{FF2B5EF4-FFF2-40B4-BE49-F238E27FC236}">
                <a16:creationId xmlns:a16="http://schemas.microsoft.com/office/drawing/2014/main" xmlns="" id="{9DE2D8E3-1703-4977-8CE5-5EE96B5125E5}"/>
              </a:ext>
            </a:extLst>
          </p:cNvPr>
          <p:cNvSpPr/>
          <p:nvPr/>
        </p:nvSpPr>
        <p:spPr>
          <a:xfrm>
            <a:off x="3268663" y="4019550"/>
            <a:ext cx="320675" cy="304800"/>
          </a:xfrm>
          <a:prstGeom prst="flowChartConnector">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Flowchart: Connector 29">
            <a:extLst>
              <a:ext uri="{FF2B5EF4-FFF2-40B4-BE49-F238E27FC236}">
                <a16:creationId xmlns:a16="http://schemas.microsoft.com/office/drawing/2014/main" xmlns="" id="{205979FB-9710-413D-AAE7-1F59089DE26A}"/>
              </a:ext>
            </a:extLst>
          </p:cNvPr>
          <p:cNvSpPr/>
          <p:nvPr/>
        </p:nvSpPr>
        <p:spPr>
          <a:xfrm>
            <a:off x="3968750" y="3624263"/>
            <a:ext cx="320675" cy="304800"/>
          </a:xfrm>
          <a:prstGeom prst="flowChartConnector">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Flowchart: Connector 30">
            <a:extLst>
              <a:ext uri="{FF2B5EF4-FFF2-40B4-BE49-F238E27FC236}">
                <a16:creationId xmlns:a16="http://schemas.microsoft.com/office/drawing/2014/main" xmlns="" id="{B6A3EA7F-3DAE-4A13-828A-5069F45693BF}"/>
              </a:ext>
            </a:extLst>
          </p:cNvPr>
          <p:cNvSpPr/>
          <p:nvPr/>
        </p:nvSpPr>
        <p:spPr>
          <a:xfrm>
            <a:off x="4573588" y="3624263"/>
            <a:ext cx="320675" cy="304800"/>
          </a:xfrm>
          <a:prstGeom prst="flowChartConnector">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Flowchart: Connector 31">
            <a:extLst>
              <a:ext uri="{FF2B5EF4-FFF2-40B4-BE49-F238E27FC236}">
                <a16:creationId xmlns:a16="http://schemas.microsoft.com/office/drawing/2014/main" xmlns="" id="{85356463-3274-4DC0-99F5-4360F21EED44}"/>
              </a:ext>
            </a:extLst>
          </p:cNvPr>
          <p:cNvSpPr/>
          <p:nvPr/>
        </p:nvSpPr>
        <p:spPr>
          <a:xfrm>
            <a:off x="5180013" y="3624263"/>
            <a:ext cx="320675" cy="304800"/>
          </a:xfrm>
          <a:prstGeom prst="flowChartConnector">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Flowchart: Connector 32">
            <a:extLst>
              <a:ext uri="{FF2B5EF4-FFF2-40B4-BE49-F238E27FC236}">
                <a16:creationId xmlns:a16="http://schemas.microsoft.com/office/drawing/2014/main" xmlns="" id="{9B3883BF-4699-41BE-B38C-1AB64A53DA6A}"/>
              </a:ext>
            </a:extLst>
          </p:cNvPr>
          <p:cNvSpPr/>
          <p:nvPr/>
        </p:nvSpPr>
        <p:spPr>
          <a:xfrm>
            <a:off x="3968750" y="4019550"/>
            <a:ext cx="320675" cy="304800"/>
          </a:xfrm>
          <a:prstGeom prst="flowChartConnector">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Flowchart: Connector 33">
            <a:extLst>
              <a:ext uri="{FF2B5EF4-FFF2-40B4-BE49-F238E27FC236}">
                <a16:creationId xmlns:a16="http://schemas.microsoft.com/office/drawing/2014/main" xmlns="" id="{5AA37977-0B61-40E2-AB44-779E0E08C885}"/>
              </a:ext>
            </a:extLst>
          </p:cNvPr>
          <p:cNvSpPr/>
          <p:nvPr/>
        </p:nvSpPr>
        <p:spPr>
          <a:xfrm>
            <a:off x="4573588" y="4019550"/>
            <a:ext cx="320675" cy="304800"/>
          </a:xfrm>
          <a:prstGeom prst="flowChartConnector">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a:extLst>
              <a:ext uri="{FF2B5EF4-FFF2-40B4-BE49-F238E27FC236}">
                <a16:creationId xmlns:a16="http://schemas.microsoft.com/office/drawing/2014/main" xmlns="" id="{E5FBE08D-3489-4C9C-A506-620018AFB525}"/>
              </a:ext>
            </a:extLst>
          </p:cNvPr>
          <p:cNvSpPr/>
          <p:nvPr/>
        </p:nvSpPr>
        <p:spPr bwMode="auto">
          <a:xfrm>
            <a:off x="5713413" y="655638"/>
            <a:ext cx="3255962" cy="4340225"/>
          </a:xfrm>
          <a:prstGeom prst="rect">
            <a:avLst/>
          </a:prstGeom>
          <a:ln w="76200">
            <a:solidFill>
              <a:srgbClr val="000000"/>
            </a:solidFill>
          </a:ln>
        </p:spPr>
        <p:txBody>
          <a:bodyPr>
            <a:spAutoFit/>
          </a:bodyPr>
          <a:lstStyle/>
          <a:p>
            <a:pPr algn="ctr" eaLnBrk="1" fontAlgn="auto" hangingPunct="1">
              <a:spcBef>
                <a:spcPts val="0"/>
              </a:spcBef>
              <a:spcAft>
                <a:spcPts val="0"/>
              </a:spcAft>
              <a:defRPr/>
            </a:pPr>
            <a:endParaRPr lang="ms-MY" sz="700" dirty="0">
              <a:solidFill>
                <a:schemeClr val="bg1">
                  <a:lumMod val="65000"/>
                </a:schemeClr>
              </a:solidFill>
              <a:latin typeface="Source Sans Pro" pitchFamily="34" charset="0"/>
              <a:cs typeface="+mn-cs"/>
            </a:endParaRPr>
          </a:p>
          <a:p>
            <a:pPr algn="ctr" eaLnBrk="1" fontAlgn="auto" hangingPunct="1">
              <a:spcBef>
                <a:spcPts val="0"/>
              </a:spcBef>
              <a:spcAft>
                <a:spcPts val="0"/>
              </a:spcAft>
              <a:defRPr/>
            </a:pPr>
            <a:r>
              <a:rPr lang="ms-MY" b="1" dirty="0">
                <a:latin typeface="Source Sans Pro" pitchFamily="34" charset="0"/>
                <a:cs typeface="+mn-cs"/>
              </a:rPr>
              <a:t>Other Priorities</a:t>
            </a:r>
          </a:p>
          <a:p>
            <a:pPr algn="ctr" eaLnBrk="1" fontAlgn="auto" hangingPunct="1">
              <a:spcBef>
                <a:spcPts val="0"/>
              </a:spcBef>
              <a:spcAft>
                <a:spcPts val="0"/>
              </a:spcAft>
              <a:defRPr/>
            </a:pPr>
            <a:endParaRPr lang="ms-MY" sz="1200" dirty="0">
              <a:solidFill>
                <a:schemeClr val="bg1">
                  <a:lumMod val="65000"/>
                </a:schemeClr>
              </a:solidFill>
              <a:latin typeface="Source Sans Pro" pitchFamily="34" charset="0"/>
              <a:cs typeface="+mn-cs"/>
            </a:endParaRPr>
          </a:p>
          <a:p>
            <a:pPr algn="ctr" eaLnBrk="1" fontAlgn="auto" hangingPunct="1">
              <a:spcBef>
                <a:spcPts val="0"/>
              </a:spcBef>
              <a:spcAft>
                <a:spcPts val="0"/>
              </a:spcAft>
              <a:defRPr/>
            </a:pPr>
            <a:r>
              <a:rPr lang="ms-MY" sz="1200" b="1" dirty="0">
                <a:solidFill>
                  <a:srgbClr val="C6AA74"/>
                </a:solidFill>
                <a:latin typeface="Source Sans Pro Light" pitchFamily="34" charset="0"/>
              </a:rPr>
              <a:t>Community </a:t>
            </a:r>
          </a:p>
          <a:p>
            <a:pPr algn="ctr" eaLnBrk="1" fontAlgn="auto" hangingPunct="1">
              <a:spcBef>
                <a:spcPts val="0"/>
              </a:spcBef>
              <a:spcAft>
                <a:spcPts val="0"/>
              </a:spcAft>
              <a:defRPr/>
            </a:pPr>
            <a:r>
              <a:rPr lang="ms-MY" sz="1100" b="1" dirty="0">
                <a:solidFill>
                  <a:srgbClr val="B1B1B1"/>
                </a:solidFill>
                <a:latin typeface="Source Sans Pro Light" pitchFamily="34" charset="0"/>
              </a:rPr>
              <a:t>Space for volunteers and community-based quarters</a:t>
            </a:r>
          </a:p>
          <a:p>
            <a:pPr algn="ctr" eaLnBrk="1" fontAlgn="auto" hangingPunct="1">
              <a:spcBef>
                <a:spcPts val="0"/>
              </a:spcBef>
              <a:spcAft>
                <a:spcPts val="0"/>
              </a:spcAft>
              <a:defRPr/>
            </a:pPr>
            <a:endParaRPr lang="ms-MY" sz="1200" b="1" dirty="0">
              <a:solidFill>
                <a:srgbClr val="C6AA74"/>
              </a:solidFill>
              <a:latin typeface="Source Sans Pro Light" pitchFamily="34" charset="0"/>
            </a:endParaRPr>
          </a:p>
          <a:p>
            <a:pPr algn="ctr" eaLnBrk="1" fontAlgn="auto" hangingPunct="1">
              <a:spcBef>
                <a:spcPts val="0"/>
              </a:spcBef>
              <a:spcAft>
                <a:spcPts val="0"/>
              </a:spcAft>
              <a:defRPr/>
            </a:pPr>
            <a:r>
              <a:rPr lang="ms-MY" sz="1200" b="1" dirty="0">
                <a:solidFill>
                  <a:srgbClr val="C6AA74"/>
                </a:solidFill>
                <a:latin typeface="Source Sans Pro Light" pitchFamily="34" charset="0"/>
              </a:rPr>
              <a:t>Re-Entry </a:t>
            </a:r>
          </a:p>
          <a:p>
            <a:pPr algn="ctr" eaLnBrk="1" fontAlgn="auto" hangingPunct="1">
              <a:spcBef>
                <a:spcPts val="0"/>
              </a:spcBef>
              <a:spcAft>
                <a:spcPts val="0"/>
              </a:spcAft>
              <a:defRPr/>
            </a:pPr>
            <a:r>
              <a:rPr lang="ms-MY" sz="1200" b="1" dirty="0">
                <a:solidFill>
                  <a:srgbClr val="B1B1B1"/>
                </a:solidFill>
                <a:latin typeface="Source Sans Pro Light" pitchFamily="34" charset="0"/>
              </a:rPr>
              <a:t>Contingency re-entry planning</a:t>
            </a:r>
          </a:p>
          <a:p>
            <a:pPr algn="ctr" eaLnBrk="1" fontAlgn="auto" hangingPunct="1">
              <a:spcBef>
                <a:spcPts val="0"/>
              </a:spcBef>
              <a:spcAft>
                <a:spcPts val="0"/>
              </a:spcAft>
              <a:defRPr/>
            </a:pPr>
            <a:endParaRPr lang="ms-MY" sz="1200" b="1" dirty="0">
              <a:solidFill>
                <a:srgbClr val="C6AA74"/>
              </a:solidFill>
              <a:latin typeface="Source Sans Pro Light" pitchFamily="34" charset="0"/>
            </a:endParaRPr>
          </a:p>
          <a:p>
            <a:pPr algn="ctr" eaLnBrk="1" fontAlgn="auto" hangingPunct="1">
              <a:spcBef>
                <a:spcPts val="0"/>
              </a:spcBef>
              <a:spcAft>
                <a:spcPts val="0"/>
              </a:spcAft>
              <a:defRPr/>
            </a:pPr>
            <a:r>
              <a:rPr lang="ms-MY" sz="1200" b="1" dirty="0">
                <a:solidFill>
                  <a:srgbClr val="C6AA74"/>
                </a:solidFill>
                <a:latin typeface="Source Sans Pro Light" pitchFamily="34" charset="0"/>
              </a:rPr>
              <a:t>Restorative Justice </a:t>
            </a:r>
          </a:p>
          <a:p>
            <a:pPr algn="ctr" eaLnBrk="1" fontAlgn="auto" hangingPunct="1">
              <a:spcBef>
                <a:spcPts val="0"/>
              </a:spcBef>
              <a:spcAft>
                <a:spcPts val="0"/>
              </a:spcAft>
              <a:defRPr/>
            </a:pPr>
            <a:endParaRPr lang="ms-MY" sz="1200" b="1" dirty="0">
              <a:solidFill>
                <a:srgbClr val="C6AA74"/>
              </a:solidFill>
              <a:latin typeface="Source Sans Pro Light" pitchFamily="34" charset="0"/>
            </a:endParaRPr>
          </a:p>
          <a:p>
            <a:pPr algn="ctr" eaLnBrk="1" fontAlgn="auto" hangingPunct="1">
              <a:spcBef>
                <a:spcPts val="0"/>
              </a:spcBef>
              <a:spcAft>
                <a:spcPts val="0"/>
              </a:spcAft>
              <a:defRPr/>
            </a:pPr>
            <a:r>
              <a:rPr lang="ms-MY" sz="1200" b="1" dirty="0">
                <a:solidFill>
                  <a:srgbClr val="C6AA74"/>
                </a:solidFill>
                <a:latin typeface="Source Sans Pro Light" pitchFamily="34" charset="0"/>
              </a:rPr>
              <a:t>Family </a:t>
            </a:r>
          </a:p>
          <a:p>
            <a:pPr algn="ctr" eaLnBrk="1" fontAlgn="auto" hangingPunct="1">
              <a:spcBef>
                <a:spcPts val="0"/>
              </a:spcBef>
              <a:spcAft>
                <a:spcPts val="0"/>
              </a:spcAft>
              <a:defRPr/>
            </a:pPr>
            <a:r>
              <a:rPr lang="ms-MY" sz="1200" b="1" dirty="0">
                <a:solidFill>
                  <a:srgbClr val="B1B1B1"/>
                </a:solidFill>
                <a:latin typeface="Source Sans Pro Light" pitchFamily="34" charset="0"/>
              </a:rPr>
              <a:t>Family-centered healing and education</a:t>
            </a:r>
          </a:p>
          <a:p>
            <a:pPr algn="ctr" eaLnBrk="1" fontAlgn="auto" hangingPunct="1">
              <a:spcBef>
                <a:spcPts val="0"/>
              </a:spcBef>
              <a:spcAft>
                <a:spcPts val="0"/>
              </a:spcAft>
              <a:defRPr/>
            </a:pPr>
            <a:endParaRPr lang="ms-MY" sz="1200" b="1" dirty="0">
              <a:solidFill>
                <a:srgbClr val="B1B1B1"/>
              </a:solidFill>
              <a:latin typeface="Source Sans Pro Light" pitchFamily="34" charset="0"/>
            </a:endParaRPr>
          </a:p>
          <a:p>
            <a:pPr algn="ctr" eaLnBrk="1" fontAlgn="auto" hangingPunct="1">
              <a:spcBef>
                <a:spcPts val="0"/>
              </a:spcBef>
              <a:spcAft>
                <a:spcPts val="0"/>
              </a:spcAft>
              <a:defRPr/>
            </a:pPr>
            <a:r>
              <a:rPr lang="ms-MY" sz="1200" b="1" dirty="0">
                <a:solidFill>
                  <a:srgbClr val="C6AA74"/>
                </a:solidFill>
                <a:latin typeface="Source Sans Pro Light" pitchFamily="34" charset="0"/>
              </a:rPr>
              <a:t>Family </a:t>
            </a:r>
          </a:p>
          <a:p>
            <a:pPr algn="ctr" eaLnBrk="1" fontAlgn="auto" hangingPunct="1">
              <a:spcBef>
                <a:spcPts val="0"/>
              </a:spcBef>
              <a:spcAft>
                <a:spcPts val="0"/>
              </a:spcAft>
              <a:defRPr/>
            </a:pPr>
            <a:r>
              <a:rPr lang="ms-MY" sz="1200" b="1" dirty="0">
                <a:solidFill>
                  <a:srgbClr val="B1B1B1"/>
                </a:solidFill>
                <a:latin typeface="Source Sans Pro Light" pitchFamily="34" charset="0"/>
              </a:rPr>
              <a:t>Separate quarters</a:t>
            </a:r>
          </a:p>
          <a:p>
            <a:pPr algn="ctr" eaLnBrk="1" fontAlgn="auto" hangingPunct="1">
              <a:spcBef>
                <a:spcPts val="0"/>
              </a:spcBef>
              <a:spcAft>
                <a:spcPts val="0"/>
              </a:spcAft>
              <a:defRPr/>
            </a:pPr>
            <a:endParaRPr lang="ms-MY" sz="1200" b="1" dirty="0">
              <a:solidFill>
                <a:srgbClr val="C6AA74"/>
              </a:solidFill>
              <a:latin typeface="Source Sans Pro Light" pitchFamily="34" charset="0"/>
            </a:endParaRPr>
          </a:p>
          <a:p>
            <a:pPr algn="ctr" eaLnBrk="1" fontAlgn="auto" hangingPunct="1">
              <a:spcBef>
                <a:spcPts val="0"/>
              </a:spcBef>
              <a:spcAft>
                <a:spcPts val="0"/>
              </a:spcAft>
              <a:defRPr/>
            </a:pPr>
            <a:r>
              <a:rPr lang="ms-MY" sz="1200" b="1" dirty="0">
                <a:solidFill>
                  <a:srgbClr val="C6AA74"/>
                </a:solidFill>
                <a:latin typeface="Source Sans Pro Light" pitchFamily="34" charset="0"/>
              </a:rPr>
              <a:t>Classtime </a:t>
            </a:r>
          </a:p>
          <a:p>
            <a:pPr algn="ctr" eaLnBrk="1" fontAlgn="auto" hangingPunct="1">
              <a:spcBef>
                <a:spcPts val="0"/>
              </a:spcBef>
              <a:spcAft>
                <a:spcPts val="0"/>
              </a:spcAft>
              <a:defRPr/>
            </a:pPr>
            <a:r>
              <a:rPr lang="ms-MY" sz="1200" b="1" dirty="0">
                <a:solidFill>
                  <a:srgbClr val="B1B1B1"/>
                </a:solidFill>
                <a:latin typeface="Source Sans Pro Light" pitchFamily="34" charset="0"/>
              </a:rPr>
              <a:t>Full school day of 8:30 a.m. – 3:30 p.m.</a:t>
            </a:r>
          </a:p>
          <a:p>
            <a:pPr algn="ctr" eaLnBrk="1" fontAlgn="auto" hangingPunct="1">
              <a:spcBef>
                <a:spcPts val="0"/>
              </a:spcBef>
              <a:spcAft>
                <a:spcPts val="0"/>
              </a:spcAft>
              <a:defRPr/>
            </a:pPr>
            <a:endParaRPr lang="ms-MY" sz="1200" b="1" dirty="0">
              <a:solidFill>
                <a:srgbClr val="C6AA74"/>
              </a:solidFill>
              <a:latin typeface="Source Sans Pro Light" pitchFamily="34" charset="0"/>
            </a:endParaRPr>
          </a:p>
          <a:p>
            <a:pPr algn="ctr" eaLnBrk="1" fontAlgn="auto" hangingPunct="1">
              <a:spcBef>
                <a:spcPts val="0"/>
              </a:spcBef>
              <a:spcAft>
                <a:spcPts val="0"/>
              </a:spcAft>
              <a:defRPr/>
            </a:pPr>
            <a:r>
              <a:rPr lang="ms-MY" sz="1200" b="1" dirty="0">
                <a:solidFill>
                  <a:srgbClr val="C6AA74"/>
                </a:solidFill>
                <a:latin typeface="Source Sans Pro Light" pitchFamily="34" charset="0"/>
              </a:rPr>
              <a:t>Beds </a:t>
            </a:r>
          </a:p>
          <a:p>
            <a:pPr algn="ctr" eaLnBrk="1" fontAlgn="auto" hangingPunct="1">
              <a:spcBef>
                <a:spcPts val="0"/>
              </a:spcBef>
              <a:spcAft>
                <a:spcPts val="0"/>
              </a:spcAft>
              <a:defRPr/>
            </a:pPr>
            <a:r>
              <a:rPr lang="ms-MY" sz="1200" b="1" dirty="0">
                <a:solidFill>
                  <a:srgbClr val="B1B1B1"/>
                </a:solidFill>
                <a:latin typeface="Source Sans Pro Light" pitchFamily="34" charset="0"/>
              </a:rPr>
              <a:t>60-64 beds with separate boys and girls spaces</a:t>
            </a:r>
          </a:p>
          <a:p>
            <a:pPr algn="ctr" eaLnBrk="1" fontAlgn="auto" hangingPunct="1">
              <a:spcBef>
                <a:spcPts val="0"/>
              </a:spcBef>
              <a:spcAft>
                <a:spcPts val="0"/>
              </a:spcAft>
              <a:defRPr/>
            </a:pPr>
            <a:endParaRPr lang="ms-MY" sz="1200" dirty="0">
              <a:solidFill>
                <a:schemeClr val="bg1">
                  <a:lumMod val="65000"/>
                </a:schemeClr>
              </a:solidFill>
              <a:latin typeface="Source Sans Pro" pitchFamily="34" charset="0"/>
              <a:cs typeface="+mn-cs"/>
            </a:endParaRPr>
          </a:p>
        </p:txBody>
      </p:sp>
      <p:sp>
        <p:nvSpPr>
          <p:cNvPr id="36" name="Flowchart: Connector 35">
            <a:extLst>
              <a:ext uri="{FF2B5EF4-FFF2-40B4-BE49-F238E27FC236}">
                <a16:creationId xmlns:a16="http://schemas.microsoft.com/office/drawing/2014/main" xmlns="" id="{5E427DBB-DB65-426E-8B98-B7AC9B454E78}"/>
              </a:ext>
            </a:extLst>
          </p:cNvPr>
          <p:cNvSpPr/>
          <p:nvPr/>
        </p:nvSpPr>
        <p:spPr>
          <a:xfrm>
            <a:off x="7764463" y="1281113"/>
            <a:ext cx="158750" cy="152400"/>
          </a:xfrm>
          <a:prstGeom prst="flowChartConnector">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Flowchart: Connector 36">
            <a:extLst>
              <a:ext uri="{FF2B5EF4-FFF2-40B4-BE49-F238E27FC236}">
                <a16:creationId xmlns:a16="http://schemas.microsoft.com/office/drawing/2014/main" xmlns="" id="{482D2CB6-27AC-421D-95AD-7A02AAA5C772}"/>
              </a:ext>
            </a:extLst>
          </p:cNvPr>
          <p:cNvSpPr/>
          <p:nvPr/>
        </p:nvSpPr>
        <p:spPr>
          <a:xfrm>
            <a:off x="7954963" y="1281113"/>
            <a:ext cx="158750" cy="152400"/>
          </a:xfrm>
          <a:prstGeom prst="flowChartConnector">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Flowchart: Connector 37">
            <a:extLst>
              <a:ext uri="{FF2B5EF4-FFF2-40B4-BE49-F238E27FC236}">
                <a16:creationId xmlns:a16="http://schemas.microsoft.com/office/drawing/2014/main" xmlns="" id="{1548B146-91F0-439B-91C2-5C1F0B58B6B8}"/>
              </a:ext>
            </a:extLst>
          </p:cNvPr>
          <p:cNvSpPr/>
          <p:nvPr/>
        </p:nvSpPr>
        <p:spPr>
          <a:xfrm>
            <a:off x="7646988" y="1809750"/>
            <a:ext cx="157162" cy="152400"/>
          </a:xfrm>
          <a:prstGeom prst="flowChartConnector">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Flowchart: Connector 38">
            <a:extLst>
              <a:ext uri="{FF2B5EF4-FFF2-40B4-BE49-F238E27FC236}">
                <a16:creationId xmlns:a16="http://schemas.microsoft.com/office/drawing/2014/main" xmlns="" id="{2987692E-F94B-4717-A3BD-CB0D94A85949}"/>
              </a:ext>
            </a:extLst>
          </p:cNvPr>
          <p:cNvSpPr/>
          <p:nvPr/>
        </p:nvSpPr>
        <p:spPr>
          <a:xfrm>
            <a:off x="7837488" y="1809750"/>
            <a:ext cx="157162" cy="152400"/>
          </a:xfrm>
          <a:prstGeom prst="flowChartConnector">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Flowchart: Connector 39">
            <a:extLst>
              <a:ext uri="{FF2B5EF4-FFF2-40B4-BE49-F238E27FC236}">
                <a16:creationId xmlns:a16="http://schemas.microsoft.com/office/drawing/2014/main" xmlns="" id="{311F6138-9B6F-4D3D-97C5-6C40A956C0E9}"/>
              </a:ext>
            </a:extLst>
          </p:cNvPr>
          <p:cNvSpPr/>
          <p:nvPr/>
        </p:nvSpPr>
        <p:spPr>
          <a:xfrm>
            <a:off x="7962900" y="2368550"/>
            <a:ext cx="158750" cy="152400"/>
          </a:xfrm>
          <a:prstGeom prst="flowChartConnector">
            <a:avLst/>
          </a:prstGeom>
          <a:solidFill>
            <a:srgbClr val="081F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 name="Flowchart: Connector 40">
            <a:extLst>
              <a:ext uri="{FF2B5EF4-FFF2-40B4-BE49-F238E27FC236}">
                <a16:creationId xmlns:a16="http://schemas.microsoft.com/office/drawing/2014/main" xmlns="" id="{71FA5EBA-36AD-4926-B6BE-5A1372C73F9E}"/>
              </a:ext>
            </a:extLst>
          </p:cNvPr>
          <p:cNvSpPr/>
          <p:nvPr/>
        </p:nvSpPr>
        <p:spPr>
          <a:xfrm>
            <a:off x="8153400" y="2368550"/>
            <a:ext cx="158750" cy="152400"/>
          </a:xfrm>
          <a:prstGeom prst="flowChartConnector">
            <a:avLst/>
          </a:prstGeom>
          <a:solidFill>
            <a:srgbClr val="081F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2" name="Flowchart: Connector 41">
            <a:extLst>
              <a:ext uri="{FF2B5EF4-FFF2-40B4-BE49-F238E27FC236}">
                <a16:creationId xmlns:a16="http://schemas.microsoft.com/office/drawing/2014/main" xmlns="" id="{54197FA3-E445-4501-9EE2-EFE00EAD534E}"/>
              </a:ext>
            </a:extLst>
          </p:cNvPr>
          <p:cNvSpPr/>
          <p:nvPr/>
        </p:nvSpPr>
        <p:spPr>
          <a:xfrm>
            <a:off x="7608888" y="2738438"/>
            <a:ext cx="158750" cy="152400"/>
          </a:xfrm>
          <a:prstGeom prst="flowChartConnector">
            <a:avLst/>
          </a:prstGeom>
          <a:solidFill>
            <a:srgbClr val="081F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Flowchart: Connector 42">
            <a:extLst>
              <a:ext uri="{FF2B5EF4-FFF2-40B4-BE49-F238E27FC236}">
                <a16:creationId xmlns:a16="http://schemas.microsoft.com/office/drawing/2014/main" xmlns="" id="{D0A565F9-7500-4E7B-ABC9-0C6D2D3D1194}"/>
              </a:ext>
            </a:extLst>
          </p:cNvPr>
          <p:cNvSpPr/>
          <p:nvPr/>
        </p:nvSpPr>
        <p:spPr>
          <a:xfrm>
            <a:off x="7608888" y="3295650"/>
            <a:ext cx="158750" cy="152400"/>
          </a:xfrm>
          <a:prstGeom prst="flowChartConnector">
            <a:avLst/>
          </a:prstGeom>
          <a:solidFill>
            <a:srgbClr val="081F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Flowchart: Connector 43">
            <a:extLst>
              <a:ext uri="{FF2B5EF4-FFF2-40B4-BE49-F238E27FC236}">
                <a16:creationId xmlns:a16="http://schemas.microsoft.com/office/drawing/2014/main" xmlns="" id="{B4356884-3830-4D25-8456-57B5AF1008C8}"/>
              </a:ext>
            </a:extLst>
          </p:cNvPr>
          <p:cNvSpPr/>
          <p:nvPr/>
        </p:nvSpPr>
        <p:spPr>
          <a:xfrm>
            <a:off x="7688263" y="3843338"/>
            <a:ext cx="157162" cy="152400"/>
          </a:xfrm>
          <a:prstGeom prst="flowChartConnector">
            <a:avLst/>
          </a:prstGeom>
          <a:solidFill>
            <a:srgbClr val="081F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 name="Flowchart: Connector 44">
            <a:extLst>
              <a:ext uri="{FF2B5EF4-FFF2-40B4-BE49-F238E27FC236}">
                <a16:creationId xmlns:a16="http://schemas.microsoft.com/office/drawing/2014/main" xmlns="" id="{1BBB3506-ED49-4C86-9753-B4614C50B05E}"/>
              </a:ext>
            </a:extLst>
          </p:cNvPr>
          <p:cNvSpPr/>
          <p:nvPr/>
        </p:nvSpPr>
        <p:spPr>
          <a:xfrm>
            <a:off x="7567613" y="4389438"/>
            <a:ext cx="158750" cy="152400"/>
          </a:xfrm>
          <a:prstGeom prst="flowChartConnector">
            <a:avLst/>
          </a:prstGeom>
          <a:solidFill>
            <a:srgbClr val="081F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7" name="TextBox 46">
            <a:extLst>
              <a:ext uri="{FF2B5EF4-FFF2-40B4-BE49-F238E27FC236}">
                <a16:creationId xmlns:a16="http://schemas.microsoft.com/office/drawing/2014/main" xmlns="" id="{2491A218-298D-4489-94C0-5A00558AB52A}"/>
              </a:ext>
            </a:extLst>
          </p:cNvPr>
          <p:cNvSpPr txBox="1"/>
          <p:nvPr/>
        </p:nvSpPr>
        <p:spPr>
          <a:xfrm>
            <a:off x="549342" y="4839284"/>
            <a:ext cx="1334020" cy="338554"/>
          </a:xfrm>
          <a:prstGeom prst="rect">
            <a:avLst/>
          </a:prstGeom>
          <a:noFill/>
        </p:spPr>
        <p:txBody>
          <a:bodyPr wrap="none">
            <a:spAutoFit/>
          </a:bodyPr>
          <a:lstStyle/>
          <a:p>
            <a:pPr>
              <a:defRPr/>
            </a:pPr>
            <a:r>
              <a:rPr lang="en-US" sz="1600" b="1" dirty="0">
                <a:solidFill>
                  <a:srgbClr val="B1B1B1"/>
                </a:solidFill>
              </a:rPr>
              <a:t>= One Vote</a:t>
            </a:r>
          </a:p>
        </p:txBody>
      </p:sp>
      <p:sp>
        <p:nvSpPr>
          <p:cNvPr id="48" name="Title 2">
            <a:extLst>
              <a:ext uri="{FF2B5EF4-FFF2-40B4-BE49-F238E27FC236}">
                <a16:creationId xmlns:a16="http://schemas.microsoft.com/office/drawing/2014/main" xmlns="" id="{DB1BBFCE-8FAF-4B61-A16A-9C014DE9CD88}"/>
              </a:ext>
            </a:extLst>
          </p:cNvPr>
          <p:cNvSpPr txBox="1">
            <a:spLocks/>
          </p:cNvSpPr>
          <p:nvPr/>
        </p:nvSpPr>
        <p:spPr>
          <a:xfrm>
            <a:off x="2562780" y="5186697"/>
            <a:ext cx="4308951" cy="1084637"/>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a:lstStyle>
          <a:p>
            <a:pPr algn="ctr"/>
            <a:r>
              <a:rPr lang="en-US" sz="2000" dirty="0"/>
              <a:t>Community Input, Youth Justice Advisory Committee</a:t>
            </a:r>
          </a:p>
        </p:txBody>
      </p:sp>
      <p:sp>
        <p:nvSpPr>
          <p:cNvPr id="49" name="Flowchart: Connector 48">
            <a:extLst>
              <a:ext uri="{FF2B5EF4-FFF2-40B4-BE49-F238E27FC236}">
                <a16:creationId xmlns:a16="http://schemas.microsoft.com/office/drawing/2014/main" xmlns="" id="{8F9F8726-9C05-4CC0-AD4E-852BFBDCB949}"/>
              </a:ext>
            </a:extLst>
          </p:cNvPr>
          <p:cNvSpPr/>
          <p:nvPr/>
        </p:nvSpPr>
        <p:spPr>
          <a:xfrm>
            <a:off x="244623" y="4839284"/>
            <a:ext cx="320675" cy="304800"/>
          </a:xfrm>
          <a:prstGeom prst="flowChartConnector">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a:extLst>
              <a:ext uri="{FF2B5EF4-FFF2-40B4-BE49-F238E27FC236}">
                <a16:creationId xmlns:a16="http://schemas.microsoft.com/office/drawing/2014/main" xmlns="" id="{C1CB865A-5146-43D7-B5A1-824C5B49D1A5}"/>
              </a:ext>
            </a:extLst>
          </p:cNvPr>
          <p:cNvSpPr/>
          <p:nvPr/>
        </p:nvSpPr>
        <p:spPr>
          <a:xfrm>
            <a:off x="110760" y="4633703"/>
            <a:ext cx="1781540" cy="715962"/>
          </a:xfrm>
          <a:prstGeom prst="rect">
            <a:avLst/>
          </a:prstGeom>
          <a:noFill/>
          <a:ln>
            <a:solidFill>
              <a:srgbClr val="081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DDFA235-EBE7-48E9-9F75-8B8023592FCD}"/>
              </a:ext>
            </a:extLst>
          </p:cNvPr>
          <p:cNvSpPr>
            <a:spLocks noGrp="1"/>
          </p:cNvSpPr>
          <p:nvPr>
            <p:ph type="title"/>
          </p:nvPr>
        </p:nvSpPr>
        <p:spPr>
          <a:xfrm>
            <a:off x="4837463" y="95663"/>
            <a:ext cx="4433639" cy="2222071"/>
          </a:xfrm>
        </p:spPr>
        <p:txBody>
          <a:bodyPr>
            <a:normAutofit/>
          </a:bodyPr>
          <a:lstStyle/>
          <a:p>
            <a:pPr algn="ctr"/>
            <a:r>
              <a:rPr lang="en-US" sz="6000" dirty="0"/>
              <a:t>Regional Support </a:t>
            </a:r>
          </a:p>
        </p:txBody>
      </p:sp>
      <p:sp>
        <p:nvSpPr>
          <p:cNvPr id="4" name="Slide Number Placeholder 3">
            <a:extLst>
              <a:ext uri="{FF2B5EF4-FFF2-40B4-BE49-F238E27FC236}">
                <a16:creationId xmlns:a16="http://schemas.microsoft.com/office/drawing/2014/main" xmlns="" id="{BC750D01-ED1B-4975-8710-6DA0C7EBE762}"/>
              </a:ext>
            </a:extLst>
          </p:cNvPr>
          <p:cNvSpPr>
            <a:spLocks noGrp="1"/>
          </p:cNvSpPr>
          <p:nvPr>
            <p:ph type="sldNum" sz="quarter" idx="12"/>
          </p:nvPr>
        </p:nvSpPr>
        <p:spPr/>
        <p:txBody>
          <a:bodyPr/>
          <a:lstStyle/>
          <a:p>
            <a:pPr>
              <a:defRPr/>
            </a:pPr>
            <a:fld id="{B2606C04-19D0-4133-9614-E28909CA9C44}" type="slidenum">
              <a:rPr lang="en-US" smtClean="0"/>
              <a:pPr>
                <a:defRPr/>
              </a:pPr>
              <a:t>6</a:t>
            </a:fld>
            <a:endParaRPr lang="en-US"/>
          </a:p>
        </p:txBody>
      </p:sp>
      <p:pic>
        <p:nvPicPr>
          <p:cNvPr id="10" name="Picture 9">
            <a:extLst>
              <a:ext uri="{FF2B5EF4-FFF2-40B4-BE49-F238E27FC236}">
                <a16:creationId xmlns:a16="http://schemas.microsoft.com/office/drawing/2014/main" xmlns="" id="{CA530F91-BD3B-419B-A3F6-D9F4A1B95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663"/>
            <a:ext cx="5715000" cy="5965520"/>
          </a:xfrm>
          <a:prstGeom prst="rect">
            <a:avLst/>
          </a:prstGeom>
        </p:spPr>
      </p:pic>
      <p:sp>
        <p:nvSpPr>
          <p:cNvPr id="11" name="TextBox 10">
            <a:extLst>
              <a:ext uri="{FF2B5EF4-FFF2-40B4-BE49-F238E27FC236}">
                <a16:creationId xmlns:a16="http://schemas.microsoft.com/office/drawing/2014/main" xmlns="" id="{EF6CD32C-E696-40B6-BB6E-8DB5D323F45E}"/>
              </a:ext>
            </a:extLst>
          </p:cNvPr>
          <p:cNvSpPr txBox="1"/>
          <p:nvPr/>
        </p:nvSpPr>
        <p:spPr>
          <a:xfrm>
            <a:off x="1600200" y="4882646"/>
            <a:ext cx="1220206" cy="369332"/>
          </a:xfrm>
          <a:prstGeom prst="rect">
            <a:avLst/>
          </a:prstGeom>
          <a:noFill/>
        </p:spPr>
        <p:txBody>
          <a:bodyPr wrap="none" rtlCol="0">
            <a:spAutoFit/>
          </a:bodyPr>
          <a:lstStyle/>
          <a:p>
            <a:r>
              <a:rPr lang="en-US" b="1" dirty="0">
                <a:solidFill>
                  <a:schemeClr val="bg1"/>
                </a:solidFill>
              </a:rPr>
              <a:t>Walworth</a:t>
            </a:r>
          </a:p>
        </p:txBody>
      </p:sp>
      <p:sp>
        <p:nvSpPr>
          <p:cNvPr id="12" name="TextBox 11">
            <a:extLst>
              <a:ext uri="{FF2B5EF4-FFF2-40B4-BE49-F238E27FC236}">
                <a16:creationId xmlns:a16="http://schemas.microsoft.com/office/drawing/2014/main" xmlns="" id="{B3D67824-BD56-4D7B-987F-F80F1F2E2C38}"/>
              </a:ext>
            </a:extLst>
          </p:cNvPr>
          <p:cNvSpPr txBox="1"/>
          <p:nvPr/>
        </p:nvSpPr>
        <p:spPr>
          <a:xfrm>
            <a:off x="642254" y="2938909"/>
            <a:ext cx="1180131" cy="369332"/>
          </a:xfrm>
          <a:prstGeom prst="rect">
            <a:avLst/>
          </a:prstGeom>
          <a:noFill/>
        </p:spPr>
        <p:txBody>
          <a:bodyPr wrap="none" rtlCol="0">
            <a:spAutoFit/>
          </a:bodyPr>
          <a:lstStyle/>
          <a:p>
            <a:r>
              <a:rPr lang="en-US" b="1" dirty="0">
                <a:solidFill>
                  <a:schemeClr val="bg1"/>
                </a:solidFill>
              </a:rPr>
              <a:t>Jefferson</a:t>
            </a:r>
          </a:p>
        </p:txBody>
      </p:sp>
      <p:sp>
        <p:nvSpPr>
          <p:cNvPr id="13" name="TextBox 12">
            <a:extLst>
              <a:ext uri="{FF2B5EF4-FFF2-40B4-BE49-F238E27FC236}">
                <a16:creationId xmlns:a16="http://schemas.microsoft.com/office/drawing/2014/main" xmlns="" id="{12D74143-363C-4D93-820F-D311559C4E3F}"/>
              </a:ext>
            </a:extLst>
          </p:cNvPr>
          <p:cNvSpPr txBox="1"/>
          <p:nvPr/>
        </p:nvSpPr>
        <p:spPr>
          <a:xfrm>
            <a:off x="3841163" y="5391656"/>
            <a:ext cx="1136850" cy="369332"/>
          </a:xfrm>
          <a:prstGeom prst="rect">
            <a:avLst/>
          </a:prstGeom>
          <a:noFill/>
        </p:spPr>
        <p:txBody>
          <a:bodyPr wrap="none" rtlCol="0">
            <a:spAutoFit/>
          </a:bodyPr>
          <a:lstStyle/>
          <a:p>
            <a:r>
              <a:rPr lang="en-US" b="1" dirty="0">
                <a:solidFill>
                  <a:schemeClr val="bg1"/>
                </a:solidFill>
              </a:rPr>
              <a:t>Kenosha</a:t>
            </a:r>
          </a:p>
        </p:txBody>
      </p:sp>
      <p:sp>
        <p:nvSpPr>
          <p:cNvPr id="14" name="TextBox 13">
            <a:extLst>
              <a:ext uri="{FF2B5EF4-FFF2-40B4-BE49-F238E27FC236}">
                <a16:creationId xmlns:a16="http://schemas.microsoft.com/office/drawing/2014/main" xmlns="" id="{32F4650E-52F6-40CF-AE89-2EBC8A9BE48D}"/>
              </a:ext>
            </a:extLst>
          </p:cNvPr>
          <p:cNvSpPr txBox="1"/>
          <p:nvPr/>
        </p:nvSpPr>
        <p:spPr>
          <a:xfrm>
            <a:off x="2548201" y="2938909"/>
            <a:ext cx="1303562" cy="369332"/>
          </a:xfrm>
          <a:prstGeom prst="rect">
            <a:avLst/>
          </a:prstGeom>
          <a:noFill/>
        </p:spPr>
        <p:txBody>
          <a:bodyPr wrap="none" rtlCol="0">
            <a:spAutoFit/>
          </a:bodyPr>
          <a:lstStyle/>
          <a:p>
            <a:r>
              <a:rPr lang="en-US" b="1" dirty="0">
                <a:solidFill>
                  <a:schemeClr val="bg1"/>
                </a:solidFill>
              </a:rPr>
              <a:t>Waukesha</a:t>
            </a:r>
          </a:p>
        </p:txBody>
      </p:sp>
      <p:sp>
        <p:nvSpPr>
          <p:cNvPr id="15" name="TextBox 14">
            <a:extLst>
              <a:ext uri="{FF2B5EF4-FFF2-40B4-BE49-F238E27FC236}">
                <a16:creationId xmlns:a16="http://schemas.microsoft.com/office/drawing/2014/main" xmlns="" id="{D0C72247-D5C0-40ED-951E-75A1305F787E}"/>
              </a:ext>
            </a:extLst>
          </p:cNvPr>
          <p:cNvSpPr txBox="1"/>
          <p:nvPr/>
        </p:nvSpPr>
        <p:spPr>
          <a:xfrm>
            <a:off x="2743200" y="452699"/>
            <a:ext cx="1495922" cy="369332"/>
          </a:xfrm>
          <a:prstGeom prst="rect">
            <a:avLst/>
          </a:prstGeom>
          <a:noFill/>
        </p:spPr>
        <p:txBody>
          <a:bodyPr wrap="none" rtlCol="0">
            <a:spAutoFit/>
          </a:bodyPr>
          <a:lstStyle/>
          <a:p>
            <a:r>
              <a:rPr lang="en-US" b="1" dirty="0">
                <a:solidFill>
                  <a:schemeClr val="bg1"/>
                </a:solidFill>
              </a:rPr>
              <a:t>Washington</a:t>
            </a:r>
          </a:p>
        </p:txBody>
      </p:sp>
      <p:sp>
        <p:nvSpPr>
          <p:cNvPr id="16" name="TextBox 15">
            <a:extLst>
              <a:ext uri="{FF2B5EF4-FFF2-40B4-BE49-F238E27FC236}">
                <a16:creationId xmlns:a16="http://schemas.microsoft.com/office/drawing/2014/main" xmlns="" id="{E3F2A263-7B2F-424E-A580-860489E92118}"/>
              </a:ext>
            </a:extLst>
          </p:cNvPr>
          <p:cNvSpPr txBox="1"/>
          <p:nvPr/>
        </p:nvSpPr>
        <p:spPr>
          <a:xfrm>
            <a:off x="4331024" y="252024"/>
            <a:ext cx="414537" cy="1701428"/>
          </a:xfrm>
          <a:prstGeom prst="rect">
            <a:avLst/>
          </a:prstGeom>
          <a:noFill/>
        </p:spPr>
        <p:txBody>
          <a:bodyPr vert="wordArtVert" wrap="none" rtlCol="0">
            <a:spAutoFit/>
          </a:bodyPr>
          <a:lstStyle/>
          <a:p>
            <a:r>
              <a:rPr lang="en-US" sz="1000" b="1" dirty="0">
                <a:solidFill>
                  <a:schemeClr val="bg1"/>
                </a:solidFill>
              </a:rPr>
              <a:t>Ozaukee</a:t>
            </a:r>
          </a:p>
        </p:txBody>
      </p:sp>
      <p:sp>
        <p:nvSpPr>
          <p:cNvPr id="18" name="Title 2">
            <a:extLst>
              <a:ext uri="{FF2B5EF4-FFF2-40B4-BE49-F238E27FC236}">
                <a16:creationId xmlns:a16="http://schemas.microsoft.com/office/drawing/2014/main" xmlns="" id="{6C8E9003-454F-4783-A5D0-DD253185FBF1}"/>
              </a:ext>
            </a:extLst>
          </p:cNvPr>
          <p:cNvSpPr txBox="1">
            <a:spLocks/>
          </p:cNvSpPr>
          <p:nvPr/>
        </p:nvSpPr>
        <p:spPr>
          <a:xfrm>
            <a:off x="5751326" y="3308241"/>
            <a:ext cx="3087052" cy="2101404"/>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a:lstStyle>
          <a:p>
            <a:pPr algn="ctr"/>
            <a:r>
              <a:rPr lang="en-US" sz="2000" dirty="0"/>
              <a:t>As well as education, law enforcement, and judicial letters of support</a:t>
            </a:r>
          </a:p>
        </p:txBody>
      </p:sp>
      <p:cxnSp>
        <p:nvCxnSpPr>
          <p:cNvPr id="20" name="Straight Connector 19">
            <a:extLst>
              <a:ext uri="{FF2B5EF4-FFF2-40B4-BE49-F238E27FC236}">
                <a16:creationId xmlns:a16="http://schemas.microsoft.com/office/drawing/2014/main" xmlns="" id="{CA00CF58-A867-496E-AEFD-A01489808573}"/>
              </a:ext>
            </a:extLst>
          </p:cNvPr>
          <p:cNvCxnSpPr/>
          <p:nvPr/>
        </p:nvCxnSpPr>
        <p:spPr>
          <a:xfrm>
            <a:off x="5791200" y="3495094"/>
            <a:ext cx="2743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itle 2">
            <a:extLst>
              <a:ext uri="{FF2B5EF4-FFF2-40B4-BE49-F238E27FC236}">
                <a16:creationId xmlns:a16="http://schemas.microsoft.com/office/drawing/2014/main" xmlns="" id="{5D219A70-3FA4-429F-A7DA-08079C3CAA6C}"/>
              </a:ext>
            </a:extLst>
          </p:cNvPr>
          <p:cNvSpPr txBox="1">
            <a:spLocks/>
          </p:cNvSpPr>
          <p:nvPr/>
        </p:nvSpPr>
        <p:spPr>
          <a:xfrm>
            <a:off x="5619274" y="2027721"/>
            <a:ext cx="3087052" cy="2101404"/>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a:lstStyle>
          <a:p>
            <a:pPr algn="ctr"/>
            <a:r>
              <a:rPr lang="en-US" sz="2000" dirty="0"/>
              <a:t>Includes six partnering</a:t>
            </a:r>
          </a:p>
          <a:p>
            <a:pPr algn="ctr"/>
            <a:r>
              <a:rPr lang="en-US" sz="2000" dirty="0"/>
              <a:t>counties</a:t>
            </a:r>
          </a:p>
        </p:txBody>
      </p:sp>
    </p:spTree>
    <p:extLst>
      <p:ext uri="{BB962C8B-B14F-4D97-AF65-F5344CB8AC3E}">
        <p14:creationId xmlns:p14="http://schemas.microsoft.com/office/powerpoint/2010/main" val="405072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4D2C7357-81E8-4208-9E12-8A51DA28CBA0}"/>
              </a:ext>
            </a:extLst>
          </p:cNvPr>
          <p:cNvSpPr>
            <a:spLocks noGrp="1"/>
          </p:cNvSpPr>
          <p:nvPr>
            <p:ph type="sldNum" sz="quarter" idx="12"/>
          </p:nvPr>
        </p:nvSpPr>
        <p:spPr/>
        <p:txBody>
          <a:bodyPr/>
          <a:lstStyle/>
          <a:p>
            <a:pPr>
              <a:defRPr/>
            </a:pPr>
            <a:fld id="{B2606C04-19D0-4133-9614-E28909CA9C44}" type="slidenum">
              <a:rPr lang="en-US" smtClean="0"/>
              <a:pPr>
                <a:defRPr/>
              </a:pPr>
              <a:t>7</a:t>
            </a:fld>
            <a:endParaRPr lang="en-US"/>
          </a:p>
        </p:txBody>
      </p:sp>
      <p:pic>
        <p:nvPicPr>
          <p:cNvPr id="5" name="Picture 4">
            <a:extLst>
              <a:ext uri="{FF2B5EF4-FFF2-40B4-BE49-F238E27FC236}">
                <a16:creationId xmlns:a16="http://schemas.microsoft.com/office/drawing/2014/main" xmlns="" id="{E3A263E3-FA58-4104-BCB4-23D382947F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15"/>
            <a:ext cx="6864247" cy="513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D797F6A9-077D-4D1E-BF5F-6714BD1EB199}"/>
              </a:ext>
            </a:extLst>
          </p:cNvPr>
          <p:cNvSpPr/>
          <p:nvPr/>
        </p:nvSpPr>
        <p:spPr>
          <a:xfrm>
            <a:off x="5029200" y="4728474"/>
            <a:ext cx="20574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C0046463-C319-4C55-A5D4-A36EBB648FBE}"/>
              </a:ext>
            </a:extLst>
          </p:cNvPr>
          <p:cNvSpPr txBox="1"/>
          <p:nvPr/>
        </p:nvSpPr>
        <p:spPr>
          <a:xfrm>
            <a:off x="4311617" y="4737909"/>
            <a:ext cx="4495800" cy="1200329"/>
          </a:xfrm>
          <a:prstGeom prst="rect">
            <a:avLst/>
          </a:prstGeom>
          <a:noFill/>
          <a:ln w="38100">
            <a:solidFill>
              <a:schemeClr val="accent1"/>
            </a:solidFill>
          </a:ln>
        </p:spPr>
        <p:txBody>
          <a:bodyPr wrap="square" rtlCol="0">
            <a:spAutoFit/>
          </a:bodyPr>
          <a:lstStyle/>
          <a:p>
            <a:r>
              <a:rPr lang="en-US" sz="2400" b="1" dirty="0"/>
              <a:t>1/3 of apprehensions are diverted from formal court system</a:t>
            </a:r>
          </a:p>
        </p:txBody>
      </p:sp>
    </p:spTree>
    <p:extLst>
      <p:ext uri="{BB962C8B-B14F-4D97-AF65-F5344CB8AC3E}">
        <p14:creationId xmlns:p14="http://schemas.microsoft.com/office/powerpoint/2010/main" val="3116548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xmlns="" id="{F22A1E0E-FA3C-49E6-8F75-CCD2D7D00422}"/>
              </a:ext>
            </a:extLst>
          </p:cNvPr>
          <p:cNvSpPr>
            <a:spLocks noChangeAspect="1"/>
          </p:cNvSpPr>
          <p:nvPr/>
        </p:nvSpPr>
        <p:spPr>
          <a:xfrm flipH="1">
            <a:off x="381000" y="1731436"/>
            <a:ext cx="3395128" cy="3395128"/>
          </a:xfrm>
          <a:prstGeom prst="ellipse">
            <a:avLst/>
          </a:prstGeom>
          <a:solidFill>
            <a:schemeClr val="bg1">
              <a:lumMod val="95000"/>
            </a:schemeClr>
          </a:solidFill>
          <a:ln>
            <a:solidFill>
              <a:srgbClr val="081F4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sz="1600" dirty="0">
              <a:solidFill>
                <a:schemeClr val="bg1"/>
              </a:solidFill>
              <a:latin typeface="FontAwesome" pitchFamily="2" charset="0"/>
            </a:endParaRPr>
          </a:p>
        </p:txBody>
      </p:sp>
      <p:sp>
        <p:nvSpPr>
          <p:cNvPr id="4" name="Slide Number Placeholder 3">
            <a:extLst>
              <a:ext uri="{FF2B5EF4-FFF2-40B4-BE49-F238E27FC236}">
                <a16:creationId xmlns:a16="http://schemas.microsoft.com/office/drawing/2014/main" xmlns="" id="{E3E59D60-6EDA-4C07-BC0E-A24CFDDD4225}"/>
              </a:ext>
            </a:extLst>
          </p:cNvPr>
          <p:cNvSpPr>
            <a:spLocks noGrp="1"/>
          </p:cNvSpPr>
          <p:nvPr>
            <p:ph type="sldNum" sz="quarter" idx="12"/>
          </p:nvPr>
        </p:nvSpPr>
        <p:spPr/>
        <p:txBody>
          <a:bodyPr/>
          <a:lstStyle/>
          <a:p>
            <a:pPr>
              <a:defRPr/>
            </a:pPr>
            <a:fld id="{B2606C04-19D0-4133-9614-E28909CA9C44}" type="slidenum">
              <a:rPr lang="en-US" smtClean="0"/>
              <a:pPr>
                <a:defRPr/>
              </a:pPr>
              <a:t>8</a:t>
            </a:fld>
            <a:endParaRPr lang="en-US"/>
          </a:p>
        </p:txBody>
      </p:sp>
      <p:cxnSp>
        <p:nvCxnSpPr>
          <p:cNvPr id="24" name="Straight Connector 23">
            <a:extLst>
              <a:ext uri="{FF2B5EF4-FFF2-40B4-BE49-F238E27FC236}">
                <a16:creationId xmlns:a16="http://schemas.microsoft.com/office/drawing/2014/main" xmlns="" id="{FC121E3A-33DB-4E81-953F-53F461B1AC6E}"/>
              </a:ext>
            </a:extLst>
          </p:cNvPr>
          <p:cNvCxnSpPr>
            <a:cxnSpLocks/>
          </p:cNvCxnSpPr>
          <p:nvPr/>
        </p:nvCxnSpPr>
        <p:spPr>
          <a:xfrm flipH="1" flipV="1">
            <a:off x="2268942" y="3246725"/>
            <a:ext cx="2380890" cy="12281"/>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894A1E4D-8D51-4E46-B31F-2DCF806EC4FE}"/>
              </a:ext>
            </a:extLst>
          </p:cNvPr>
          <p:cNvSpPr/>
          <p:nvPr/>
        </p:nvSpPr>
        <p:spPr>
          <a:xfrm>
            <a:off x="738121" y="2082165"/>
            <a:ext cx="2665794" cy="2665793"/>
          </a:xfrm>
          <a:prstGeom prst="ellipse">
            <a:avLst/>
          </a:prstGeom>
          <a:solidFill>
            <a:schemeClr val="bg1">
              <a:lumMod val="50000"/>
              <a:alpha val="1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Oval 28">
            <a:extLst>
              <a:ext uri="{FF2B5EF4-FFF2-40B4-BE49-F238E27FC236}">
                <a16:creationId xmlns:a16="http://schemas.microsoft.com/office/drawing/2014/main" xmlns="" id="{EBA8F867-B6ED-4212-A458-C994278A73C8}"/>
              </a:ext>
            </a:extLst>
          </p:cNvPr>
          <p:cNvSpPr/>
          <p:nvPr/>
        </p:nvSpPr>
        <p:spPr>
          <a:xfrm>
            <a:off x="1166966" y="2511011"/>
            <a:ext cx="1808102" cy="1808102"/>
          </a:xfrm>
          <a:prstGeom prst="ellipse">
            <a:avLst/>
          </a:prstGeom>
          <a:solidFill>
            <a:schemeClr val="bg1">
              <a:lumMod val="50000"/>
              <a:alpha val="1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Oval 4">
            <a:extLst>
              <a:ext uri="{FF2B5EF4-FFF2-40B4-BE49-F238E27FC236}">
                <a16:creationId xmlns:a16="http://schemas.microsoft.com/office/drawing/2014/main" xmlns="" id="{160101E1-885F-4990-AE29-6002442896D7}"/>
              </a:ext>
            </a:extLst>
          </p:cNvPr>
          <p:cNvSpPr/>
          <p:nvPr/>
        </p:nvSpPr>
        <p:spPr>
          <a:xfrm>
            <a:off x="1701346" y="3045390"/>
            <a:ext cx="739345" cy="739345"/>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p>
        </p:txBody>
      </p:sp>
      <p:sp>
        <p:nvSpPr>
          <p:cNvPr id="31" name="Oval 30">
            <a:extLst>
              <a:ext uri="{FF2B5EF4-FFF2-40B4-BE49-F238E27FC236}">
                <a16:creationId xmlns:a16="http://schemas.microsoft.com/office/drawing/2014/main" xmlns="" id="{9F658ABC-12BF-40FE-9CDE-D7F6E6B7A65B}"/>
              </a:ext>
            </a:extLst>
          </p:cNvPr>
          <p:cNvSpPr/>
          <p:nvPr/>
        </p:nvSpPr>
        <p:spPr>
          <a:xfrm>
            <a:off x="1581495" y="2885771"/>
            <a:ext cx="1066800" cy="1066800"/>
          </a:xfrm>
          <a:prstGeom prst="ellipse">
            <a:avLst/>
          </a:prstGeom>
          <a:solidFill>
            <a:schemeClr val="bg1">
              <a:lumMod val="50000"/>
              <a:alpha val="1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Oval 32">
            <a:extLst>
              <a:ext uri="{FF2B5EF4-FFF2-40B4-BE49-F238E27FC236}">
                <a16:creationId xmlns:a16="http://schemas.microsoft.com/office/drawing/2014/main" xmlns="" id="{B74A7DC1-EEF0-420E-8B19-5713D181C67C}"/>
              </a:ext>
            </a:extLst>
          </p:cNvPr>
          <p:cNvSpPr>
            <a:spLocks noChangeAspect="1"/>
          </p:cNvSpPr>
          <p:nvPr/>
        </p:nvSpPr>
        <p:spPr>
          <a:xfrm flipH="1">
            <a:off x="1860704" y="3147016"/>
            <a:ext cx="531504" cy="531504"/>
          </a:xfrm>
          <a:prstGeom prst="ellipse">
            <a:avLst/>
          </a:prstGeom>
          <a:solidFill>
            <a:schemeClr val="bg1">
              <a:lumMod val="65000"/>
            </a:schemeClr>
          </a:solidFill>
          <a:ln>
            <a:solidFill>
              <a:srgbClr val="D1AD7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sz="1600" dirty="0">
              <a:solidFill>
                <a:schemeClr val="bg1"/>
              </a:solidFill>
              <a:latin typeface="FontAwesome" pitchFamily="2" charset="0"/>
            </a:endParaRPr>
          </a:p>
        </p:txBody>
      </p:sp>
      <p:pic>
        <p:nvPicPr>
          <p:cNvPr id="26" name="Picture 2" descr="Image result for bed icon">
            <a:extLst>
              <a:ext uri="{FF2B5EF4-FFF2-40B4-BE49-F238E27FC236}">
                <a16:creationId xmlns:a16="http://schemas.microsoft.com/office/drawing/2014/main" xmlns="" id="{9746288E-C6B8-4E97-8AC9-871706279B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8760" y="3252866"/>
            <a:ext cx="352269" cy="352269"/>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xmlns="" id="{65C3AD42-01E3-4AC9-831C-E75B45BB29AD}"/>
              </a:ext>
            </a:extLst>
          </p:cNvPr>
          <p:cNvSpPr txBox="1"/>
          <p:nvPr/>
        </p:nvSpPr>
        <p:spPr>
          <a:xfrm>
            <a:off x="4882600" y="2889890"/>
            <a:ext cx="2889800" cy="1200329"/>
          </a:xfrm>
          <a:prstGeom prst="rect">
            <a:avLst/>
          </a:prstGeom>
          <a:noFill/>
        </p:spPr>
        <p:txBody>
          <a:bodyPr wrap="square" rtlCol="0">
            <a:spAutoFit/>
          </a:bodyPr>
          <a:lstStyle/>
          <a:p>
            <a:r>
              <a:rPr lang="en-US" sz="3600" dirty="0">
                <a:solidFill>
                  <a:srgbClr val="D1AD7A"/>
                </a:solidFill>
                <a:latin typeface="Roboto Black" panose="02000000000000000000" pitchFamily="2" charset="0"/>
                <a:ea typeface="Roboto Black" panose="02000000000000000000" pitchFamily="2" charset="0"/>
              </a:rPr>
              <a:t>Old</a:t>
            </a:r>
          </a:p>
          <a:p>
            <a:r>
              <a:rPr lang="en-US" dirty="0">
                <a:solidFill>
                  <a:srgbClr val="D1AD7A"/>
                </a:solidFill>
                <a:latin typeface="Roboto Black" panose="02000000000000000000" pitchFamily="2" charset="0"/>
                <a:ea typeface="Roboto Black" panose="02000000000000000000" pitchFamily="2" charset="0"/>
              </a:rPr>
              <a:t>119 beds </a:t>
            </a:r>
          </a:p>
          <a:p>
            <a:r>
              <a:rPr lang="en-US" dirty="0">
                <a:solidFill>
                  <a:srgbClr val="D1AD7A"/>
                </a:solidFill>
                <a:latin typeface="Roboto Black" panose="02000000000000000000" pitchFamily="2" charset="0"/>
                <a:ea typeface="Roboto Black" panose="02000000000000000000" pitchFamily="2" charset="0"/>
              </a:rPr>
              <a:t>@ 22K sq. ft</a:t>
            </a:r>
            <a:endParaRPr lang="en-US" sz="400" dirty="0"/>
          </a:p>
        </p:txBody>
      </p:sp>
      <p:cxnSp>
        <p:nvCxnSpPr>
          <p:cNvPr id="39" name="Straight Connector 38">
            <a:extLst>
              <a:ext uri="{FF2B5EF4-FFF2-40B4-BE49-F238E27FC236}">
                <a16:creationId xmlns:a16="http://schemas.microsoft.com/office/drawing/2014/main" xmlns="" id="{6104B2FE-29B9-4424-AE15-697A13FCE0E3}"/>
              </a:ext>
            </a:extLst>
          </p:cNvPr>
          <p:cNvCxnSpPr>
            <a:cxnSpLocks/>
          </p:cNvCxnSpPr>
          <p:nvPr/>
        </p:nvCxnSpPr>
        <p:spPr>
          <a:xfrm flipH="1" flipV="1">
            <a:off x="2876895" y="1906032"/>
            <a:ext cx="3777904" cy="19486"/>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B5FEB66C-A03E-44B7-A0E0-917C1DB45EA9}"/>
              </a:ext>
            </a:extLst>
          </p:cNvPr>
          <p:cNvSpPr txBox="1"/>
          <p:nvPr/>
        </p:nvSpPr>
        <p:spPr>
          <a:xfrm>
            <a:off x="6902129" y="1561527"/>
            <a:ext cx="1949104" cy="1200329"/>
          </a:xfrm>
          <a:prstGeom prst="rect">
            <a:avLst/>
          </a:prstGeom>
          <a:noFill/>
        </p:spPr>
        <p:txBody>
          <a:bodyPr wrap="square" rtlCol="0">
            <a:spAutoFit/>
          </a:bodyPr>
          <a:lstStyle/>
          <a:p>
            <a:r>
              <a:rPr lang="en-US" sz="3600" dirty="0">
                <a:solidFill>
                  <a:srgbClr val="081F48"/>
                </a:solidFill>
                <a:latin typeface="Roboto Black" panose="02000000000000000000" pitchFamily="2" charset="0"/>
                <a:ea typeface="Roboto Black" panose="02000000000000000000" pitchFamily="2" charset="0"/>
              </a:rPr>
              <a:t>New</a:t>
            </a:r>
          </a:p>
          <a:p>
            <a:r>
              <a:rPr lang="en-US" dirty="0">
                <a:solidFill>
                  <a:srgbClr val="081F48"/>
                </a:solidFill>
                <a:latin typeface="Roboto Black" panose="02000000000000000000" pitchFamily="2" charset="0"/>
                <a:ea typeface="Roboto Black" panose="02000000000000000000" pitchFamily="2" charset="0"/>
              </a:rPr>
              <a:t>48 beds </a:t>
            </a:r>
          </a:p>
          <a:p>
            <a:r>
              <a:rPr lang="en-US" dirty="0">
                <a:solidFill>
                  <a:srgbClr val="081F48"/>
                </a:solidFill>
                <a:latin typeface="Roboto Black" panose="02000000000000000000" pitchFamily="2" charset="0"/>
                <a:ea typeface="Roboto Black" panose="02000000000000000000" pitchFamily="2" charset="0"/>
              </a:rPr>
              <a:t>@ 68K sq. ft</a:t>
            </a:r>
            <a:endParaRPr lang="en-US" sz="400" dirty="0">
              <a:solidFill>
                <a:srgbClr val="081F48"/>
              </a:solidFill>
            </a:endParaRPr>
          </a:p>
        </p:txBody>
      </p:sp>
      <p:sp>
        <p:nvSpPr>
          <p:cNvPr id="42" name="Title 2">
            <a:extLst>
              <a:ext uri="{FF2B5EF4-FFF2-40B4-BE49-F238E27FC236}">
                <a16:creationId xmlns:a16="http://schemas.microsoft.com/office/drawing/2014/main" xmlns="" id="{609E8227-4BF4-4654-8CAA-BAB70CE34D9F}"/>
              </a:ext>
            </a:extLst>
          </p:cNvPr>
          <p:cNvSpPr>
            <a:spLocks noGrp="1"/>
          </p:cNvSpPr>
          <p:nvPr>
            <p:ph type="title"/>
          </p:nvPr>
        </p:nvSpPr>
        <p:spPr>
          <a:xfrm>
            <a:off x="0" y="140816"/>
            <a:ext cx="9067800" cy="1198878"/>
          </a:xfrm>
        </p:spPr>
        <p:txBody>
          <a:bodyPr>
            <a:noAutofit/>
          </a:bodyPr>
          <a:lstStyle/>
          <a:p>
            <a:pPr algn="ctr"/>
            <a:r>
              <a:rPr lang="en-US" sz="4400" dirty="0"/>
              <a:t>Current Plan: Space Limitations</a:t>
            </a:r>
          </a:p>
        </p:txBody>
      </p:sp>
      <p:sp>
        <p:nvSpPr>
          <p:cNvPr id="43" name="TextBox 42">
            <a:extLst>
              <a:ext uri="{FF2B5EF4-FFF2-40B4-BE49-F238E27FC236}">
                <a16:creationId xmlns:a16="http://schemas.microsoft.com/office/drawing/2014/main" xmlns="" id="{8EEF7FC3-2F0A-4EF0-87C1-89FA530175FB}"/>
              </a:ext>
            </a:extLst>
          </p:cNvPr>
          <p:cNvSpPr txBox="1"/>
          <p:nvPr/>
        </p:nvSpPr>
        <p:spPr>
          <a:xfrm>
            <a:off x="3839495" y="4341734"/>
            <a:ext cx="5011738" cy="1569660"/>
          </a:xfrm>
          <a:prstGeom prst="rect">
            <a:avLst/>
          </a:prstGeom>
          <a:noFill/>
          <a:ln w="38100">
            <a:solidFill>
              <a:srgbClr val="081F48"/>
            </a:solidFill>
          </a:ln>
        </p:spPr>
        <p:txBody>
          <a:bodyPr wrap="square" rtlCol="0">
            <a:spAutoFit/>
          </a:bodyPr>
          <a:lstStyle/>
          <a:p>
            <a:pPr algn="ctr"/>
            <a:r>
              <a:rPr lang="en-US" sz="2400" b="1" dirty="0">
                <a:solidFill>
                  <a:srgbClr val="081F48"/>
                </a:solidFill>
              </a:rPr>
              <a:t>At roughly 185 sq. ft per youth, </a:t>
            </a:r>
          </a:p>
          <a:p>
            <a:pPr algn="ctr"/>
            <a:r>
              <a:rPr lang="en-US" sz="2400" b="1" dirty="0">
                <a:solidFill>
                  <a:srgbClr val="081F48"/>
                </a:solidFill>
              </a:rPr>
              <a:t>the old model cannot accommodate outdoor space nor adequate programming</a:t>
            </a:r>
          </a:p>
        </p:txBody>
      </p:sp>
    </p:spTree>
    <p:extLst>
      <p:ext uri="{BB962C8B-B14F-4D97-AF65-F5344CB8AC3E}">
        <p14:creationId xmlns:p14="http://schemas.microsoft.com/office/powerpoint/2010/main" val="2560093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63EF2A97-8EDF-42E2-A8F3-73AA03081249}"/>
              </a:ext>
            </a:extLst>
          </p:cNvPr>
          <p:cNvSpPr>
            <a:spLocks noGrp="1"/>
          </p:cNvSpPr>
          <p:nvPr>
            <p:ph type="sldNum" sz="quarter" idx="12"/>
          </p:nvPr>
        </p:nvSpPr>
        <p:spPr/>
        <p:txBody>
          <a:bodyPr/>
          <a:lstStyle/>
          <a:p>
            <a:pPr>
              <a:defRPr/>
            </a:pPr>
            <a:fld id="{B2606C04-19D0-4133-9614-E28909CA9C44}" type="slidenum">
              <a:rPr lang="en-US" smtClean="0"/>
              <a:pPr>
                <a:defRPr/>
              </a:pPr>
              <a:t>9</a:t>
            </a:fld>
            <a:endParaRPr lang="en-US"/>
          </a:p>
        </p:txBody>
      </p:sp>
      <p:sp>
        <p:nvSpPr>
          <p:cNvPr id="13" name="Chevron 40">
            <a:extLst>
              <a:ext uri="{FF2B5EF4-FFF2-40B4-BE49-F238E27FC236}">
                <a16:creationId xmlns:a16="http://schemas.microsoft.com/office/drawing/2014/main" xmlns="" id="{F93B7417-FDC1-4A8E-9C68-3AE3379018A3}"/>
              </a:ext>
            </a:extLst>
          </p:cNvPr>
          <p:cNvSpPr/>
          <p:nvPr/>
        </p:nvSpPr>
        <p:spPr>
          <a:xfrm>
            <a:off x="381000" y="2715650"/>
            <a:ext cx="1137287" cy="629996"/>
          </a:xfrm>
          <a:prstGeom prst="chevron">
            <a:avLst>
              <a:gd name="adj" fmla="val 27026"/>
            </a:avLst>
          </a:prstGeom>
          <a:solidFill>
            <a:srgbClr val="C6AB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800" dirty="0">
                <a:solidFill>
                  <a:schemeClr val="bg1"/>
                </a:solidFill>
              </a:rPr>
              <a:t>2X</a:t>
            </a:r>
          </a:p>
        </p:txBody>
      </p:sp>
      <p:sp>
        <p:nvSpPr>
          <p:cNvPr id="17" name="TextBox 16">
            <a:extLst>
              <a:ext uri="{FF2B5EF4-FFF2-40B4-BE49-F238E27FC236}">
                <a16:creationId xmlns:a16="http://schemas.microsoft.com/office/drawing/2014/main" xmlns="" id="{25CD7C8A-40E8-4679-AF3A-756684861102}"/>
              </a:ext>
            </a:extLst>
          </p:cNvPr>
          <p:cNvSpPr txBox="1"/>
          <p:nvPr/>
        </p:nvSpPr>
        <p:spPr>
          <a:xfrm>
            <a:off x="1714513" y="2710962"/>
            <a:ext cx="5105400" cy="646331"/>
          </a:xfrm>
          <a:prstGeom prst="rect">
            <a:avLst/>
          </a:prstGeom>
          <a:noFill/>
        </p:spPr>
        <p:txBody>
          <a:bodyPr wrap="square" rtlCol="0">
            <a:spAutoFit/>
          </a:bodyPr>
          <a:lstStyle/>
          <a:p>
            <a:r>
              <a:rPr lang="en-US" sz="3600" dirty="0">
                <a:solidFill>
                  <a:srgbClr val="081F48"/>
                </a:solidFill>
                <a:latin typeface="Roboto Black" panose="02000000000000000000" pitchFamily="2" charset="0"/>
                <a:ea typeface="Roboto Black" panose="02000000000000000000" pitchFamily="2" charset="0"/>
              </a:rPr>
              <a:t>Administration</a:t>
            </a:r>
            <a:endParaRPr lang="en-US" sz="400" dirty="0">
              <a:solidFill>
                <a:srgbClr val="081F48"/>
              </a:solidFill>
            </a:endParaRPr>
          </a:p>
        </p:txBody>
      </p:sp>
      <p:sp>
        <p:nvSpPr>
          <p:cNvPr id="18" name="TextBox 17">
            <a:extLst>
              <a:ext uri="{FF2B5EF4-FFF2-40B4-BE49-F238E27FC236}">
                <a16:creationId xmlns:a16="http://schemas.microsoft.com/office/drawing/2014/main" xmlns="" id="{EC693BC9-9F60-43DB-AD91-C6EFE8E93C78}"/>
              </a:ext>
            </a:extLst>
          </p:cNvPr>
          <p:cNvSpPr txBox="1"/>
          <p:nvPr/>
        </p:nvSpPr>
        <p:spPr>
          <a:xfrm>
            <a:off x="1711201" y="3522524"/>
            <a:ext cx="3810000" cy="646331"/>
          </a:xfrm>
          <a:prstGeom prst="rect">
            <a:avLst/>
          </a:prstGeom>
          <a:noFill/>
        </p:spPr>
        <p:txBody>
          <a:bodyPr wrap="square" rtlCol="0">
            <a:spAutoFit/>
          </a:bodyPr>
          <a:lstStyle/>
          <a:p>
            <a:r>
              <a:rPr lang="en-US" sz="3600" dirty="0">
                <a:solidFill>
                  <a:srgbClr val="081F48"/>
                </a:solidFill>
                <a:latin typeface="Roboto Black" panose="02000000000000000000" pitchFamily="2" charset="0"/>
                <a:ea typeface="Roboto Black" panose="02000000000000000000" pitchFamily="2" charset="0"/>
              </a:rPr>
              <a:t>Staffing</a:t>
            </a:r>
            <a:endParaRPr lang="en-US" sz="400" dirty="0">
              <a:solidFill>
                <a:srgbClr val="081F48"/>
              </a:solidFill>
            </a:endParaRPr>
          </a:p>
        </p:txBody>
      </p:sp>
      <p:sp>
        <p:nvSpPr>
          <p:cNvPr id="19" name="TextBox 18">
            <a:extLst>
              <a:ext uri="{FF2B5EF4-FFF2-40B4-BE49-F238E27FC236}">
                <a16:creationId xmlns:a16="http://schemas.microsoft.com/office/drawing/2014/main" xmlns="" id="{3601E813-E57A-4DCA-9062-A3C5A488BFCC}"/>
              </a:ext>
            </a:extLst>
          </p:cNvPr>
          <p:cNvSpPr txBox="1"/>
          <p:nvPr/>
        </p:nvSpPr>
        <p:spPr>
          <a:xfrm>
            <a:off x="1711201" y="4349070"/>
            <a:ext cx="5486400" cy="646331"/>
          </a:xfrm>
          <a:prstGeom prst="rect">
            <a:avLst/>
          </a:prstGeom>
          <a:noFill/>
        </p:spPr>
        <p:txBody>
          <a:bodyPr wrap="square" rtlCol="0">
            <a:spAutoFit/>
          </a:bodyPr>
          <a:lstStyle/>
          <a:p>
            <a:r>
              <a:rPr lang="en-US" sz="3600" dirty="0">
                <a:solidFill>
                  <a:srgbClr val="081F48"/>
                </a:solidFill>
                <a:latin typeface="Roboto Black" panose="02000000000000000000" pitchFamily="2" charset="0"/>
                <a:ea typeface="Roboto Black" panose="02000000000000000000" pitchFamily="2" charset="0"/>
              </a:rPr>
              <a:t>Programming</a:t>
            </a:r>
            <a:endParaRPr lang="en-US" sz="400" dirty="0">
              <a:solidFill>
                <a:srgbClr val="081F48"/>
              </a:solidFill>
            </a:endParaRPr>
          </a:p>
        </p:txBody>
      </p:sp>
      <p:sp>
        <p:nvSpPr>
          <p:cNvPr id="20" name="TextBox 19">
            <a:extLst>
              <a:ext uri="{FF2B5EF4-FFF2-40B4-BE49-F238E27FC236}">
                <a16:creationId xmlns:a16="http://schemas.microsoft.com/office/drawing/2014/main" xmlns="" id="{27A7EFE4-B56E-4247-8B00-F1D6520E4FA0}"/>
              </a:ext>
            </a:extLst>
          </p:cNvPr>
          <p:cNvSpPr txBox="1"/>
          <p:nvPr/>
        </p:nvSpPr>
        <p:spPr>
          <a:xfrm>
            <a:off x="762000" y="393632"/>
            <a:ext cx="7620000" cy="1938992"/>
          </a:xfrm>
          <a:prstGeom prst="rect">
            <a:avLst/>
          </a:prstGeom>
          <a:noFill/>
          <a:ln w="38100">
            <a:solidFill>
              <a:srgbClr val="081F48"/>
            </a:solidFill>
          </a:ln>
        </p:spPr>
        <p:txBody>
          <a:bodyPr wrap="square" rtlCol="0">
            <a:spAutoFit/>
          </a:bodyPr>
          <a:lstStyle/>
          <a:p>
            <a:pPr algn="ctr"/>
            <a:r>
              <a:rPr lang="en-US" sz="4000" b="1" dirty="0">
                <a:solidFill>
                  <a:srgbClr val="081F48"/>
                </a:solidFill>
              </a:rPr>
              <a:t>Co-location is essential to minimize building costs and maximize program outcomes</a:t>
            </a:r>
          </a:p>
        </p:txBody>
      </p:sp>
      <p:sp>
        <p:nvSpPr>
          <p:cNvPr id="11" name="Chevron 40">
            <a:extLst>
              <a:ext uri="{FF2B5EF4-FFF2-40B4-BE49-F238E27FC236}">
                <a16:creationId xmlns:a16="http://schemas.microsoft.com/office/drawing/2014/main" xmlns="" id="{B6DCEFDE-435E-4C7F-86B8-CDB81C26F0DB}"/>
              </a:ext>
            </a:extLst>
          </p:cNvPr>
          <p:cNvSpPr/>
          <p:nvPr/>
        </p:nvSpPr>
        <p:spPr>
          <a:xfrm>
            <a:off x="377688" y="3535379"/>
            <a:ext cx="1137287" cy="629996"/>
          </a:xfrm>
          <a:prstGeom prst="chevron">
            <a:avLst>
              <a:gd name="adj" fmla="val 27026"/>
            </a:avLst>
          </a:prstGeom>
          <a:solidFill>
            <a:srgbClr val="C6AB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800" dirty="0">
                <a:solidFill>
                  <a:schemeClr val="bg1"/>
                </a:solidFill>
              </a:rPr>
              <a:t>2X</a:t>
            </a:r>
          </a:p>
        </p:txBody>
      </p:sp>
      <p:sp>
        <p:nvSpPr>
          <p:cNvPr id="12" name="Chevron 40">
            <a:extLst>
              <a:ext uri="{FF2B5EF4-FFF2-40B4-BE49-F238E27FC236}">
                <a16:creationId xmlns:a16="http://schemas.microsoft.com/office/drawing/2014/main" xmlns="" id="{A324FB5E-11FB-4EB4-9BC9-5B6C0CB73B50}"/>
              </a:ext>
            </a:extLst>
          </p:cNvPr>
          <p:cNvSpPr/>
          <p:nvPr/>
        </p:nvSpPr>
        <p:spPr>
          <a:xfrm>
            <a:off x="419086" y="4364916"/>
            <a:ext cx="1137287" cy="629996"/>
          </a:xfrm>
          <a:prstGeom prst="chevron">
            <a:avLst>
              <a:gd name="adj" fmla="val 27026"/>
            </a:avLst>
          </a:prstGeom>
          <a:solidFill>
            <a:srgbClr val="C6AB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800" dirty="0">
                <a:solidFill>
                  <a:schemeClr val="bg1"/>
                </a:solidFill>
              </a:rPr>
              <a:t>2X</a:t>
            </a:r>
          </a:p>
        </p:txBody>
      </p:sp>
      <p:sp>
        <p:nvSpPr>
          <p:cNvPr id="21" name="TextBox 20">
            <a:extLst>
              <a:ext uri="{FF2B5EF4-FFF2-40B4-BE49-F238E27FC236}">
                <a16:creationId xmlns:a16="http://schemas.microsoft.com/office/drawing/2014/main" xmlns="" id="{DF43738D-38C4-4887-ACA5-BA968AD7C23B}"/>
              </a:ext>
            </a:extLst>
          </p:cNvPr>
          <p:cNvSpPr txBox="1"/>
          <p:nvPr/>
        </p:nvSpPr>
        <p:spPr>
          <a:xfrm>
            <a:off x="6057983" y="3240586"/>
            <a:ext cx="2552687" cy="1754326"/>
          </a:xfrm>
          <a:prstGeom prst="rect">
            <a:avLst/>
          </a:prstGeom>
          <a:noFill/>
        </p:spPr>
        <p:txBody>
          <a:bodyPr wrap="square" rtlCol="0">
            <a:spAutoFit/>
          </a:bodyPr>
          <a:lstStyle/>
          <a:p>
            <a:r>
              <a:rPr lang="en-US" sz="3600" dirty="0">
                <a:solidFill>
                  <a:srgbClr val="081F48"/>
                </a:solidFill>
                <a:latin typeface="Roboto Black" panose="02000000000000000000" pitchFamily="2" charset="0"/>
                <a:ea typeface="Roboto Black" panose="02000000000000000000" pitchFamily="2" charset="0"/>
              </a:rPr>
              <a:t>Costs without </a:t>
            </a:r>
          </a:p>
          <a:p>
            <a:r>
              <a:rPr lang="en-US" sz="3600" dirty="0">
                <a:solidFill>
                  <a:srgbClr val="081F48"/>
                </a:solidFill>
                <a:latin typeface="Roboto Black" panose="02000000000000000000" pitchFamily="2" charset="0"/>
                <a:ea typeface="Roboto Black" panose="02000000000000000000" pitchFamily="2" charset="0"/>
              </a:rPr>
              <a:t>co-location</a:t>
            </a:r>
            <a:endParaRPr lang="en-US" sz="400" dirty="0">
              <a:solidFill>
                <a:srgbClr val="081F48"/>
              </a:solidFill>
            </a:endParaRPr>
          </a:p>
        </p:txBody>
      </p:sp>
      <p:sp>
        <p:nvSpPr>
          <p:cNvPr id="24" name="TextBox 23">
            <a:extLst>
              <a:ext uri="{FF2B5EF4-FFF2-40B4-BE49-F238E27FC236}">
                <a16:creationId xmlns:a16="http://schemas.microsoft.com/office/drawing/2014/main" xmlns="" id="{EDB77A88-8BC6-4349-A67C-FEE278BC843F}"/>
              </a:ext>
            </a:extLst>
          </p:cNvPr>
          <p:cNvSpPr txBox="1"/>
          <p:nvPr/>
        </p:nvSpPr>
        <p:spPr>
          <a:xfrm>
            <a:off x="1711201" y="5150692"/>
            <a:ext cx="5486400" cy="646331"/>
          </a:xfrm>
          <a:prstGeom prst="rect">
            <a:avLst/>
          </a:prstGeom>
          <a:noFill/>
        </p:spPr>
        <p:txBody>
          <a:bodyPr wrap="square" rtlCol="0">
            <a:spAutoFit/>
          </a:bodyPr>
          <a:lstStyle/>
          <a:p>
            <a:r>
              <a:rPr lang="en-US" sz="3600" dirty="0">
                <a:solidFill>
                  <a:srgbClr val="081F48"/>
                </a:solidFill>
                <a:latin typeface="Roboto Black" panose="02000000000000000000" pitchFamily="2" charset="0"/>
                <a:ea typeface="Roboto Black" panose="02000000000000000000" pitchFamily="2" charset="0"/>
              </a:rPr>
              <a:t>Facilities</a:t>
            </a:r>
            <a:endParaRPr lang="en-US" sz="400" dirty="0">
              <a:solidFill>
                <a:srgbClr val="081F48"/>
              </a:solidFill>
            </a:endParaRPr>
          </a:p>
        </p:txBody>
      </p:sp>
      <p:sp>
        <p:nvSpPr>
          <p:cNvPr id="25" name="Chevron 40">
            <a:extLst>
              <a:ext uri="{FF2B5EF4-FFF2-40B4-BE49-F238E27FC236}">
                <a16:creationId xmlns:a16="http://schemas.microsoft.com/office/drawing/2014/main" xmlns="" id="{BF4ED5A4-BDA0-4C2F-BFE9-AA8BE3E8DFCA}"/>
              </a:ext>
            </a:extLst>
          </p:cNvPr>
          <p:cNvSpPr/>
          <p:nvPr/>
        </p:nvSpPr>
        <p:spPr>
          <a:xfrm>
            <a:off x="425712" y="5150692"/>
            <a:ext cx="1137287" cy="629996"/>
          </a:xfrm>
          <a:prstGeom prst="chevron">
            <a:avLst>
              <a:gd name="adj" fmla="val 27026"/>
            </a:avLst>
          </a:prstGeom>
          <a:solidFill>
            <a:srgbClr val="C6AB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800" dirty="0">
                <a:solidFill>
                  <a:schemeClr val="bg1"/>
                </a:solidFill>
              </a:rPr>
              <a:t>2X</a:t>
            </a:r>
          </a:p>
        </p:txBody>
      </p:sp>
      <p:sp>
        <p:nvSpPr>
          <p:cNvPr id="2" name="Rectangle 1">
            <a:extLst>
              <a:ext uri="{FF2B5EF4-FFF2-40B4-BE49-F238E27FC236}">
                <a16:creationId xmlns:a16="http://schemas.microsoft.com/office/drawing/2014/main" xmlns="" id="{2EEB4BDF-F834-4C75-BD80-2C17C6E3AB03}"/>
              </a:ext>
            </a:extLst>
          </p:cNvPr>
          <p:cNvSpPr/>
          <p:nvPr/>
        </p:nvSpPr>
        <p:spPr>
          <a:xfrm>
            <a:off x="5791200" y="3124200"/>
            <a:ext cx="2927087" cy="2026492"/>
          </a:xfrm>
          <a:prstGeom prst="rect">
            <a:avLst/>
          </a:prstGeom>
          <a:noFill/>
          <a:ln w="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xmlns="" id="{5FC317ED-848A-4009-BC4B-0B17E3A6C2CD}"/>
              </a:ext>
            </a:extLst>
          </p:cNvPr>
          <p:cNvCxnSpPr>
            <a:cxnSpLocks/>
          </p:cNvCxnSpPr>
          <p:nvPr/>
        </p:nvCxnSpPr>
        <p:spPr>
          <a:xfrm>
            <a:off x="4751607" y="3124200"/>
            <a:ext cx="887193" cy="41117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AF794E0E-3D0B-463A-8879-3EAF07F71B57}"/>
              </a:ext>
            </a:extLst>
          </p:cNvPr>
          <p:cNvCxnSpPr>
            <a:cxnSpLocks/>
          </p:cNvCxnSpPr>
          <p:nvPr/>
        </p:nvCxnSpPr>
        <p:spPr>
          <a:xfrm flipV="1">
            <a:off x="3733800" y="5037866"/>
            <a:ext cx="1787401" cy="47894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3BB7C159-E7AF-4E33-A730-8A830010AD59}"/>
              </a:ext>
            </a:extLst>
          </p:cNvPr>
          <p:cNvCxnSpPr>
            <a:cxnSpLocks/>
          </p:cNvCxnSpPr>
          <p:nvPr/>
        </p:nvCxnSpPr>
        <p:spPr>
          <a:xfrm>
            <a:off x="3616201" y="3858544"/>
            <a:ext cx="2053548" cy="28729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7AFFE82F-9963-4684-B649-C6193F0641FF}"/>
              </a:ext>
            </a:extLst>
          </p:cNvPr>
          <p:cNvCxnSpPr/>
          <p:nvPr/>
        </p:nvCxnSpPr>
        <p:spPr>
          <a:xfrm flipV="1">
            <a:off x="4676879" y="4672235"/>
            <a:ext cx="844322" cy="767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51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18" grpId="0"/>
      <p:bldP spid="19" grpId="0"/>
      <p:bldP spid="11" grpId="0" animBg="1"/>
      <p:bldP spid="12" grpId="0" animBg="1"/>
      <p:bldP spid="21" grpId="0"/>
      <p:bldP spid="24" grpId="0"/>
      <p:bldP spid="2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rgbClr val="11274C"/>
      </a:dk1>
      <a:lt1>
        <a:sysClr val="window" lastClr="FFFFFF"/>
      </a:lt1>
      <a:dk2>
        <a:srgbClr val="11274C"/>
      </a:dk2>
      <a:lt2>
        <a:srgbClr val="DEF5FA"/>
      </a:lt2>
      <a:accent1>
        <a:srgbClr val="C6AB74"/>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11274C"/>
    </a:dk1>
    <a:lt1>
      <a:sysClr val="window" lastClr="FFFFFF"/>
    </a:lt1>
    <a:dk2>
      <a:srgbClr val="11274C"/>
    </a:dk2>
    <a:lt2>
      <a:srgbClr val="DEF5FA"/>
    </a:lt2>
    <a:accent1>
      <a:srgbClr val="C6AB74"/>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ustom 1">
    <a:dk1>
      <a:srgbClr val="11274C"/>
    </a:dk1>
    <a:lt1>
      <a:sysClr val="window" lastClr="FFFFFF"/>
    </a:lt1>
    <a:dk2>
      <a:srgbClr val="11274C"/>
    </a:dk2>
    <a:lt2>
      <a:srgbClr val="DEF5FA"/>
    </a:lt2>
    <a:accent1>
      <a:srgbClr val="C6AB74"/>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ustom 1">
    <a:dk1>
      <a:srgbClr val="11274C"/>
    </a:dk1>
    <a:lt1>
      <a:sysClr val="window" lastClr="FFFFFF"/>
    </a:lt1>
    <a:dk2>
      <a:srgbClr val="11274C"/>
    </a:dk2>
    <a:lt2>
      <a:srgbClr val="DEF5FA"/>
    </a:lt2>
    <a:accent1>
      <a:srgbClr val="C6AB74"/>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ustom 1">
    <a:dk1>
      <a:srgbClr val="11274C"/>
    </a:dk1>
    <a:lt1>
      <a:sysClr val="window" lastClr="FFFFFF"/>
    </a:lt1>
    <a:dk2>
      <a:srgbClr val="11274C"/>
    </a:dk2>
    <a:lt2>
      <a:srgbClr val="DEF5FA"/>
    </a:lt2>
    <a:accent1>
      <a:srgbClr val="C6AB74"/>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B479DE97358D43AEB72738EE1F2D08" ma:contentTypeVersion="8" ma:contentTypeDescription="Create a new document." ma:contentTypeScope="" ma:versionID="4e1583c440e606faa30a5e2a7474547a">
  <xsd:schema xmlns:xsd="http://www.w3.org/2001/XMLSchema" xmlns:xs="http://www.w3.org/2001/XMLSchema" xmlns:p="http://schemas.microsoft.com/office/2006/metadata/properties" xmlns:ns1="http://schemas.microsoft.com/sharepoint/v3" xmlns:ns2="10f2cb44-b37d-4693-a5c3-140ab663d372" xmlns:ns3="fb82bcdf-ea63-4554-99e3-e15ccd87b479" targetNamespace="http://schemas.microsoft.com/office/2006/metadata/properties" ma:root="true" ma:fieldsID="7db945849f9ad4d2e9af184f5ae7637f" ns1:_="" ns2:_="" ns3:_="">
    <xsd:import namespace="http://schemas.microsoft.com/sharepoint/v3"/>
    <xsd:import namespace="10f2cb44-b37d-4693-a5c3-140ab663d372"/>
    <xsd:import namespace="fb82bcdf-ea63-4554-99e3-e15ccd87b479"/>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_x002e_Division"/>
                <xsd:element ref="ns3:_x002e_Audience"/>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2cb44-b37d-4693-a5c3-140ab663d37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b82bcdf-ea63-4554-99e3-e15ccd87b479" elementFormDefault="qualified">
    <xsd:import namespace="http://schemas.microsoft.com/office/2006/documentManagement/types"/>
    <xsd:import namespace="http://schemas.microsoft.com/office/infopath/2007/PartnerControls"/>
    <xsd:element name="_x002e_Division" ma:index="13" ma:displayName=".Division" ma:list="{6d4f0350-c710-41a0-8bcb-f0de28c9c638}" ma:internalName="_x002E_Division" ma:readOnly="false" ma:showField="Title" ma:web="fb82bcdf-ea63-4554-99e3-e15ccd87b479">
      <xsd:simpleType>
        <xsd:restriction base="dms:Lookup"/>
      </xsd:simpleType>
    </xsd:element>
    <xsd:element name="_x002e_Audience" ma:index="14" ma:displayName=".Audience" ma:list="{eaaf37a0-298c-4630-9893-fef0721e21dc}" ma:internalName="_x002E_Audience" ma:showField="Title" ma:web="fb82bcdf-ea63-4554-99e3-e15ccd87b479">
      <xsd:simpleType>
        <xsd:restriction base="dms:Lookup"/>
      </xsd:simpleType>
    </xsd:element>
    <xsd:element name="SharedWithUsers" ma:index="1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_x002e_Division xmlns="fb82bcdf-ea63-4554-99e3-e15ccd87b479">8</_x002e_Division>
    <PublishingStartDate xmlns="http://schemas.microsoft.com/sharepoint/v3" xsi:nil="true"/>
    <_x002e_Audience xmlns="fb82bcdf-ea63-4554-99e3-e15ccd87b479">5</_x002e_Audience>
  </documentManagement>
</p:properties>
</file>

<file path=customXml/itemProps1.xml><?xml version="1.0" encoding="utf-8"?>
<ds:datastoreItem xmlns:ds="http://schemas.openxmlformats.org/officeDocument/2006/customXml" ds:itemID="{395BFCCA-D552-4B92-8E2B-545AB57DC8D0}"/>
</file>

<file path=customXml/itemProps2.xml><?xml version="1.0" encoding="utf-8"?>
<ds:datastoreItem xmlns:ds="http://schemas.openxmlformats.org/officeDocument/2006/customXml" ds:itemID="{62DD5FD3-2FFA-421B-B1C2-DDFAFB9DD101}"/>
</file>

<file path=customXml/itemProps3.xml><?xml version="1.0" encoding="utf-8"?>
<ds:datastoreItem xmlns:ds="http://schemas.openxmlformats.org/officeDocument/2006/customXml" ds:itemID="{CE63BEEE-71AD-4421-AC56-7C7D616DD187}"/>
</file>

<file path=customXml/itemProps4.xml><?xml version="1.0" encoding="utf-8"?>
<ds:datastoreItem xmlns:ds="http://schemas.openxmlformats.org/officeDocument/2006/customXml" ds:itemID="{11408150-6B29-491F-B582-9AA6FBFAB0F5}"/>
</file>

<file path=docProps/app.xml><?xml version="1.0" encoding="utf-8"?>
<Properties xmlns="http://schemas.openxmlformats.org/officeDocument/2006/extended-properties" xmlns:vt="http://schemas.openxmlformats.org/officeDocument/2006/docPropsVTypes">
  <TotalTime>3384</TotalTime>
  <Words>929</Words>
  <Application>Microsoft Office PowerPoint</Application>
  <PresentationFormat>On-screen Show (4:3)</PresentationFormat>
  <Paragraphs>175</Paragraphs>
  <Slides>14</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Calibri</vt:lpstr>
      <vt:lpstr>FontAwesome</vt:lpstr>
      <vt:lpstr>Lucida Sans Unicode</vt:lpstr>
      <vt:lpstr>Roboto Black</vt:lpstr>
      <vt:lpstr>Roboto Light</vt:lpstr>
      <vt:lpstr>Source Sans Pro</vt:lpstr>
      <vt:lpstr>Source Sans Pro Light</vt:lpstr>
      <vt:lpstr>Verdana</vt:lpstr>
      <vt:lpstr>Wingdings 2</vt:lpstr>
      <vt:lpstr>Wingdings 3</vt:lpstr>
      <vt:lpstr>Concourse</vt:lpstr>
      <vt:lpstr> Building a Racine County SRCCCY</vt:lpstr>
      <vt:lpstr>PowerPoint Presentation</vt:lpstr>
      <vt:lpstr>A Youth-First Racine County</vt:lpstr>
      <vt:lpstr>Elevating Local Success to Support Regionalization</vt:lpstr>
      <vt:lpstr>Local Support</vt:lpstr>
      <vt:lpstr>Regional Support </vt:lpstr>
      <vt:lpstr>PowerPoint Presentation</vt:lpstr>
      <vt:lpstr>Current Plan: Space Limitations</vt:lpstr>
      <vt:lpstr>PowerPoint Presentation</vt:lpstr>
      <vt:lpstr>Future Space Needs</vt:lpstr>
      <vt:lpstr>Current Plan: A Daily Rate</vt:lpstr>
      <vt:lpstr>State Need &gt; Regional Capacity</vt:lpstr>
      <vt:lpstr>Measurable Outcomes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190819RacinePresentation</dc:title>
  <dc:creator>Otto, Hope M.</dc:creator>
  <cp:lastModifiedBy>Nelson, Teri L</cp:lastModifiedBy>
  <cp:revision>244</cp:revision>
  <cp:lastPrinted>2019-08-19T13:59:38Z</cp:lastPrinted>
  <dcterms:created xsi:type="dcterms:W3CDTF">2019-06-13T21:11:53Z</dcterms:created>
  <dcterms:modified xsi:type="dcterms:W3CDTF">2019-08-19T14:04:13Z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0x010100E9B479DE97358D43AEB72738EE1F2D08</vt:lpwstr>
  </property>
</Properties>
</file>